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2" r:id="rId1"/>
  </p:sldMasterIdLst>
  <p:notesMasterIdLst>
    <p:notesMasterId r:id="rId33"/>
  </p:notesMasterIdLst>
  <p:sldIdLst>
    <p:sldId id="256" r:id="rId2"/>
    <p:sldId id="4097" r:id="rId3"/>
    <p:sldId id="4104" r:id="rId4"/>
    <p:sldId id="4170" r:id="rId5"/>
    <p:sldId id="4171" r:id="rId6"/>
    <p:sldId id="4175" r:id="rId7"/>
    <p:sldId id="4187" r:id="rId8"/>
    <p:sldId id="5597" r:id="rId9"/>
    <p:sldId id="5606" r:id="rId10"/>
    <p:sldId id="5617" r:id="rId11"/>
    <p:sldId id="4188" r:id="rId12"/>
    <p:sldId id="5598" r:id="rId13"/>
    <p:sldId id="5599" r:id="rId14"/>
    <p:sldId id="5608" r:id="rId15"/>
    <p:sldId id="5625" r:id="rId16"/>
    <p:sldId id="5623" r:id="rId17"/>
    <p:sldId id="5624" r:id="rId18"/>
    <p:sldId id="5614" r:id="rId19"/>
    <p:sldId id="5616" r:id="rId20"/>
    <p:sldId id="5609" r:id="rId21"/>
    <p:sldId id="5612" r:id="rId22"/>
    <p:sldId id="5613" r:id="rId23"/>
    <p:sldId id="5610" r:id="rId24"/>
    <p:sldId id="5611" r:id="rId25"/>
    <p:sldId id="5621" r:id="rId26"/>
    <p:sldId id="5620" r:id="rId27"/>
    <p:sldId id="5615" r:id="rId28"/>
    <p:sldId id="5619" r:id="rId29"/>
    <p:sldId id="5622" r:id="rId30"/>
    <p:sldId id="5618" r:id="rId31"/>
    <p:sldId id="5596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A70C"/>
    <a:srgbClr val="E4D200"/>
    <a:srgbClr val="E4D2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CFE05F-225D-5D4A-A6A7-273640DA93E0}" v="24" dt="2022-07-21T01:22:28.8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89"/>
    <p:restoredTop sz="95838"/>
  </p:normalViewPr>
  <p:slideViewPr>
    <p:cSldViewPr snapToGrid="0" snapToObjects="1">
      <p:cViewPr>
        <p:scale>
          <a:sx n="200" d="100"/>
          <a:sy n="200" d="100"/>
        </p:scale>
        <p:origin x="144" y="-10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lsey Huntzberry" userId="43627973-5d6e-444c-8375-eec6e7e55775" providerId="ADAL" clId="{6BCFE05F-225D-5D4A-A6A7-273640DA93E0}"/>
    <pc:docChg chg="undo custSel addSld delSld modSld sldOrd">
      <pc:chgData name="Kelsey Huntzberry" userId="43627973-5d6e-444c-8375-eec6e7e55775" providerId="ADAL" clId="{6BCFE05F-225D-5D4A-A6A7-273640DA93E0}" dt="2022-07-22T00:53:05.661" v="2019" actId="20577"/>
      <pc:docMkLst>
        <pc:docMk/>
      </pc:docMkLst>
      <pc:sldChg chg="modSp mod">
        <pc:chgData name="Kelsey Huntzberry" userId="43627973-5d6e-444c-8375-eec6e7e55775" providerId="ADAL" clId="{6BCFE05F-225D-5D4A-A6A7-273640DA93E0}" dt="2022-07-21T23:59:23.392" v="2018" actId="13926"/>
        <pc:sldMkLst>
          <pc:docMk/>
          <pc:sldMk cId="4161633925" sldId="4097"/>
        </pc:sldMkLst>
        <pc:spChg chg="mod">
          <ac:chgData name="Kelsey Huntzberry" userId="43627973-5d6e-444c-8375-eec6e7e55775" providerId="ADAL" clId="{6BCFE05F-225D-5D4A-A6A7-273640DA93E0}" dt="2022-07-21T23:59:23.392" v="2018" actId="13926"/>
          <ac:spMkLst>
            <pc:docMk/>
            <pc:sldMk cId="4161633925" sldId="4097"/>
            <ac:spMk id="3" creationId="{EC6453CF-1E52-A844-AB34-B5F1A002389E}"/>
          </ac:spMkLst>
        </pc:spChg>
      </pc:sldChg>
      <pc:sldChg chg="modSp mod">
        <pc:chgData name="Kelsey Huntzberry" userId="43627973-5d6e-444c-8375-eec6e7e55775" providerId="ADAL" clId="{6BCFE05F-225D-5D4A-A6A7-273640DA93E0}" dt="2022-07-21T01:22:19.729" v="1998" actId="20577"/>
        <pc:sldMkLst>
          <pc:docMk/>
          <pc:sldMk cId="2421691297" sldId="4104"/>
        </pc:sldMkLst>
        <pc:spChg chg="mod">
          <ac:chgData name="Kelsey Huntzberry" userId="43627973-5d6e-444c-8375-eec6e7e55775" providerId="ADAL" clId="{6BCFE05F-225D-5D4A-A6A7-273640DA93E0}" dt="2022-07-21T01:22:07.600" v="1993" actId="20577"/>
          <ac:spMkLst>
            <pc:docMk/>
            <pc:sldMk cId="2421691297" sldId="4104"/>
            <ac:spMk id="2" creationId="{8C410354-A5DA-3447-8979-05C97B441453}"/>
          </ac:spMkLst>
        </pc:spChg>
        <pc:spChg chg="mod">
          <ac:chgData name="Kelsey Huntzberry" userId="43627973-5d6e-444c-8375-eec6e7e55775" providerId="ADAL" clId="{6BCFE05F-225D-5D4A-A6A7-273640DA93E0}" dt="2022-07-21T01:22:19.729" v="1998" actId="20577"/>
          <ac:spMkLst>
            <pc:docMk/>
            <pc:sldMk cId="2421691297" sldId="4104"/>
            <ac:spMk id="20" creationId="{E852AEC3-6FF3-7F41-AA80-0B8D742CF51F}"/>
          </ac:spMkLst>
        </pc:spChg>
      </pc:sldChg>
      <pc:sldChg chg="modSp mod">
        <pc:chgData name="Kelsey Huntzberry" userId="43627973-5d6e-444c-8375-eec6e7e55775" providerId="ADAL" clId="{6BCFE05F-225D-5D4A-A6A7-273640DA93E0}" dt="2022-07-21T00:00:29.313" v="180" actId="27636"/>
        <pc:sldMkLst>
          <pc:docMk/>
          <pc:sldMk cId="2472025173" sldId="5597"/>
        </pc:sldMkLst>
        <pc:spChg chg="mod">
          <ac:chgData name="Kelsey Huntzberry" userId="43627973-5d6e-444c-8375-eec6e7e55775" providerId="ADAL" clId="{6BCFE05F-225D-5D4A-A6A7-273640DA93E0}" dt="2022-07-21T00:00:29.313" v="180" actId="27636"/>
          <ac:spMkLst>
            <pc:docMk/>
            <pc:sldMk cId="2472025173" sldId="5597"/>
            <ac:spMk id="4" creationId="{953E9714-7462-5544-9C4A-8607E7C6FD55}"/>
          </ac:spMkLst>
        </pc:spChg>
      </pc:sldChg>
      <pc:sldChg chg="del">
        <pc:chgData name="Kelsey Huntzberry" userId="43627973-5d6e-444c-8375-eec6e7e55775" providerId="ADAL" clId="{6BCFE05F-225D-5D4A-A6A7-273640DA93E0}" dt="2022-07-21T00:20:21.339" v="191" actId="2696"/>
        <pc:sldMkLst>
          <pc:docMk/>
          <pc:sldMk cId="2181492226" sldId="5601"/>
        </pc:sldMkLst>
      </pc:sldChg>
      <pc:sldChg chg="modSp mod">
        <pc:chgData name="Kelsey Huntzberry" userId="43627973-5d6e-444c-8375-eec6e7e55775" providerId="ADAL" clId="{6BCFE05F-225D-5D4A-A6A7-273640DA93E0}" dt="2022-07-21T00:00:51.395" v="190" actId="20577"/>
        <pc:sldMkLst>
          <pc:docMk/>
          <pc:sldMk cId="1863038181" sldId="5606"/>
        </pc:sldMkLst>
        <pc:spChg chg="mod">
          <ac:chgData name="Kelsey Huntzberry" userId="43627973-5d6e-444c-8375-eec6e7e55775" providerId="ADAL" clId="{6BCFE05F-225D-5D4A-A6A7-273640DA93E0}" dt="2022-07-21T00:00:51.395" v="190" actId="20577"/>
          <ac:spMkLst>
            <pc:docMk/>
            <pc:sldMk cId="1863038181" sldId="5606"/>
            <ac:spMk id="4" creationId="{953E9714-7462-5544-9C4A-8607E7C6FD55}"/>
          </ac:spMkLst>
        </pc:spChg>
      </pc:sldChg>
      <pc:sldChg chg="modSp mod">
        <pc:chgData name="Kelsey Huntzberry" userId="43627973-5d6e-444c-8375-eec6e7e55775" providerId="ADAL" clId="{6BCFE05F-225D-5D4A-A6A7-273640DA93E0}" dt="2022-07-22T00:53:05.661" v="2019" actId="20577"/>
        <pc:sldMkLst>
          <pc:docMk/>
          <pc:sldMk cId="3056735429" sldId="5611"/>
        </pc:sldMkLst>
        <pc:spChg chg="mod">
          <ac:chgData name="Kelsey Huntzberry" userId="43627973-5d6e-444c-8375-eec6e7e55775" providerId="ADAL" clId="{6BCFE05F-225D-5D4A-A6A7-273640DA93E0}" dt="2022-07-22T00:53:05.661" v="2019" actId="20577"/>
          <ac:spMkLst>
            <pc:docMk/>
            <pc:sldMk cId="3056735429" sldId="5611"/>
            <ac:spMk id="5" creationId="{16405C3E-9CF7-42B6-A134-41EAB511A6E5}"/>
          </ac:spMkLst>
        </pc:spChg>
      </pc:sldChg>
      <pc:sldChg chg="modSp mod ord">
        <pc:chgData name="Kelsey Huntzberry" userId="43627973-5d6e-444c-8375-eec6e7e55775" providerId="ADAL" clId="{6BCFE05F-225D-5D4A-A6A7-273640DA93E0}" dt="2022-07-21T01:11:06.608" v="1882" actId="20578"/>
        <pc:sldMkLst>
          <pc:docMk/>
          <pc:sldMk cId="2768166393" sldId="5614"/>
        </pc:sldMkLst>
        <pc:spChg chg="mod">
          <ac:chgData name="Kelsey Huntzberry" userId="43627973-5d6e-444c-8375-eec6e7e55775" providerId="ADAL" clId="{6BCFE05F-225D-5D4A-A6A7-273640DA93E0}" dt="2022-07-21T01:01:03.124" v="1304" actId="255"/>
          <ac:spMkLst>
            <pc:docMk/>
            <pc:sldMk cId="2768166393" sldId="5614"/>
            <ac:spMk id="3" creationId="{35CC26B0-0F49-4184-ADD9-4CB49ABB169B}"/>
          </ac:spMkLst>
        </pc:spChg>
        <pc:spChg chg="mod">
          <ac:chgData name="Kelsey Huntzberry" userId="43627973-5d6e-444c-8375-eec6e7e55775" providerId="ADAL" clId="{6BCFE05F-225D-5D4A-A6A7-273640DA93E0}" dt="2022-07-21T00:36:20.670" v="236" actId="20577"/>
          <ac:spMkLst>
            <pc:docMk/>
            <pc:sldMk cId="2768166393" sldId="5614"/>
            <ac:spMk id="5" creationId="{16405C3E-9CF7-42B6-A134-41EAB511A6E5}"/>
          </ac:spMkLst>
        </pc:spChg>
      </pc:sldChg>
      <pc:sldChg chg="addSp delSp modSp mod">
        <pc:chgData name="Kelsey Huntzberry" userId="43627973-5d6e-444c-8375-eec6e7e55775" providerId="ADAL" clId="{6BCFE05F-225D-5D4A-A6A7-273640DA93E0}" dt="2022-07-21T01:21:49.418" v="1992" actId="1076"/>
        <pc:sldMkLst>
          <pc:docMk/>
          <pc:sldMk cId="4099046031" sldId="5619"/>
        </pc:sldMkLst>
        <pc:spChg chg="mod">
          <ac:chgData name="Kelsey Huntzberry" userId="43627973-5d6e-444c-8375-eec6e7e55775" providerId="ADAL" clId="{6BCFE05F-225D-5D4A-A6A7-273640DA93E0}" dt="2022-07-21T01:16:36.385" v="1902" actId="478"/>
          <ac:spMkLst>
            <pc:docMk/>
            <pc:sldMk cId="4099046031" sldId="5619"/>
            <ac:spMk id="2" creationId="{E5193282-BD59-4CF5-FCE4-34EA2C447DD9}"/>
          </ac:spMkLst>
        </pc:spChg>
        <pc:spChg chg="mod">
          <ac:chgData name="Kelsey Huntzberry" userId="43627973-5d6e-444c-8375-eec6e7e55775" providerId="ADAL" clId="{6BCFE05F-225D-5D4A-A6A7-273640DA93E0}" dt="2022-07-21T01:17:08.801" v="1912" actId="1076"/>
          <ac:spMkLst>
            <pc:docMk/>
            <pc:sldMk cId="4099046031" sldId="5619"/>
            <ac:spMk id="4" creationId="{54D0DD1A-ADFF-4BAF-4D5F-57FD4B55D3B4}"/>
          </ac:spMkLst>
        </pc:spChg>
        <pc:spChg chg="mod">
          <ac:chgData name="Kelsey Huntzberry" userId="43627973-5d6e-444c-8375-eec6e7e55775" providerId="ADAL" clId="{6BCFE05F-225D-5D4A-A6A7-273640DA93E0}" dt="2022-07-21T01:16:36.385" v="1902" actId="478"/>
          <ac:spMkLst>
            <pc:docMk/>
            <pc:sldMk cId="4099046031" sldId="5619"/>
            <ac:spMk id="7" creationId="{6A15B517-7C33-B82A-2654-A48410D5AED5}"/>
          </ac:spMkLst>
        </pc:spChg>
        <pc:spChg chg="mod">
          <ac:chgData name="Kelsey Huntzberry" userId="43627973-5d6e-444c-8375-eec6e7e55775" providerId="ADAL" clId="{6BCFE05F-225D-5D4A-A6A7-273640DA93E0}" dt="2022-07-21T01:21:49.418" v="1992" actId="1076"/>
          <ac:spMkLst>
            <pc:docMk/>
            <pc:sldMk cId="4099046031" sldId="5619"/>
            <ac:spMk id="8" creationId="{E0363317-3779-72E3-D331-21629714065B}"/>
          </ac:spMkLst>
        </pc:spChg>
        <pc:spChg chg="add del mod">
          <ac:chgData name="Kelsey Huntzberry" userId="43627973-5d6e-444c-8375-eec6e7e55775" providerId="ADAL" clId="{6BCFE05F-225D-5D4A-A6A7-273640DA93E0}" dt="2022-07-21T01:15:48.739" v="1890"/>
          <ac:spMkLst>
            <pc:docMk/>
            <pc:sldMk cId="4099046031" sldId="5619"/>
            <ac:spMk id="10" creationId="{4EDE35DA-8F88-D3D6-74AB-01F6D2067D45}"/>
          </ac:spMkLst>
        </pc:spChg>
        <pc:spChg chg="add mod topLvl">
          <ac:chgData name="Kelsey Huntzberry" userId="43627973-5d6e-444c-8375-eec6e7e55775" providerId="ADAL" clId="{6BCFE05F-225D-5D4A-A6A7-273640DA93E0}" dt="2022-07-21T01:20:07.880" v="1974" actId="1076"/>
          <ac:spMkLst>
            <pc:docMk/>
            <pc:sldMk cId="4099046031" sldId="5619"/>
            <ac:spMk id="11" creationId="{36E36A93-107E-47F2-80C8-2DBAF507A85B}"/>
          </ac:spMkLst>
        </pc:spChg>
        <pc:spChg chg="add mod topLvl">
          <ac:chgData name="Kelsey Huntzberry" userId="43627973-5d6e-444c-8375-eec6e7e55775" providerId="ADAL" clId="{6BCFE05F-225D-5D4A-A6A7-273640DA93E0}" dt="2022-07-21T01:20:07.880" v="1974" actId="1076"/>
          <ac:spMkLst>
            <pc:docMk/>
            <pc:sldMk cId="4099046031" sldId="5619"/>
            <ac:spMk id="12" creationId="{D3034F2D-1B4F-7751-6ADC-EE21F790581F}"/>
          </ac:spMkLst>
        </pc:spChg>
        <pc:spChg chg="add mod topLvl">
          <ac:chgData name="Kelsey Huntzberry" userId="43627973-5d6e-444c-8375-eec6e7e55775" providerId="ADAL" clId="{6BCFE05F-225D-5D4A-A6A7-273640DA93E0}" dt="2022-07-21T01:20:07.880" v="1974" actId="1076"/>
          <ac:spMkLst>
            <pc:docMk/>
            <pc:sldMk cId="4099046031" sldId="5619"/>
            <ac:spMk id="13" creationId="{13A0CD89-2F5A-CD60-67D0-6BA121DE3312}"/>
          </ac:spMkLst>
        </pc:spChg>
        <pc:spChg chg="add mod topLvl">
          <ac:chgData name="Kelsey Huntzberry" userId="43627973-5d6e-444c-8375-eec6e7e55775" providerId="ADAL" clId="{6BCFE05F-225D-5D4A-A6A7-273640DA93E0}" dt="2022-07-21T01:20:07.880" v="1974" actId="1076"/>
          <ac:spMkLst>
            <pc:docMk/>
            <pc:sldMk cId="4099046031" sldId="5619"/>
            <ac:spMk id="15" creationId="{0B55877D-EE86-25DF-6B67-509EAAF9D258}"/>
          </ac:spMkLst>
        </pc:spChg>
        <pc:spChg chg="add mod">
          <ac:chgData name="Kelsey Huntzberry" userId="43627973-5d6e-444c-8375-eec6e7e55775" providerId="ADAL" clId="{6BCFE05F-225D-5D4A-A6A7-273640DA93E0}" dt="2022-07-21T01:21:32.293" v="1990" actId="1076"/>
          <ac:spMkLst>
            <pc:docMk/>
            <pc:sldMk cId="4099046031" sldId="5619"/>
            <ac:spMk id="18" creationId="{AE31054C-AA65-EBC7-17F7-55290EBFC1ED}"/>
          </ac:spMkLst>
        </pc:spChg>
        <pc:grpChg chg="add del mod">
          <ac:chgData name="Kelsey Huntzberry" userId="43627973-5d6e-444c-8375-eec6e7e55775" providerId="ADAL" clId="{6BCFE05F-225D-5D4A-A6A7-273640DA93E0}" dt="2022-07-21T01:17:10.760" v="1913" actId="478"/>
          <ac:grpSpMkLst>
            <pc:docMk/>
            <pc:sldMk cId="4099046031" sldId="5619"/>
            <ac:grpSpMk id="6" creationId="{DEDCB316-A53F-2ED6-B49A-E3D1F8867A0F}"/>
          </ac:grpSpMkLst>
        </pc:grpChg>
        <pc:grpChg chg="add del mod topLvl">
          <ac:chgData name="Kelsey Huntzberry" userId="43627973-5d6e-444c-8375-eec6e7e55775" providerId="ADAL" clId="{6BCFE05F-225D-5D4A-A6A7-273640DA93E0}" dt="2022-07-21T01:19:17.498" v="1953" actId="165"/>
          <ac:grpSpMkLst>
            <pc:docMk/>
            <pc:sldMk cId="4099046031" sldId="5619"/>
            <ac:grpSpMk id="14" creationId="{46B62F70-EE94-4EE2-8558-CD728048CFAA}"/>
          </ac:grpSpMkLst>
        </pc:grpChg>
        <pc:grpChg chg="add del">
          <ac:chgData name="Kelsey Huntzberry" userId="43627973-5d6e-444c-8375-eec6e7e55775" providerId="ADAL" clId="{6BCFE05F-225D-5D4A-A6A7-273640DA93E0}" dt="2022-07-21T01:19:09" v="1952" actId="165"/>
          <ac:grpSpMkLst>
            <pc:docMk/>
            <pc:sldMk cId="4099046031" sldId="5619"/>
            <ac:grpSpMk id="16" creationId="{E79CCD53-378D-126E-C356-78B67E35141C}"/>
          </ac:grpSpMkLst>
        </pc:grpChg>
        <pc:grpChg chg="add mod">
          <ac:chgData name="Kelsey Huntzberry" userId="43627973-5d6e-444c-8375-eec6e7e55775" providerId="ADAL" clId="{6BCFE05F-225D-5D4A-A6A7-273640DA93E0}" dt="2022-07-21T01:20:07.880" v="1974" actId="1076"/>
          <ac:grpSpMkLst>
            <pc:docMk/>
            <pc:sldMk cId="4099046031" sldId="5619"/>
            <ac:grpSpMk id="17" creationId="{E2013E2C-E060-0A04-99C4-DE5A5705C928}"/>
          </ac:grpSpMkLst>
        </pc:grpChg>
        <pc:picChg chg="add mod topLvl">
          <ac:chgData name="Kelsey Huntzberry" userId="43627973-5d6e-444c-8375-eec6e7e55775" providerId="ADAL" clId="{6BCFE05F-225D-5D4A-A6A7-273640DA93E0}" dt="2022-07-21T01:20:07.880" v="1974" actId="1076"/>
          <ac:picMkLst>
            <pc:docMk/>
            <pc:sldMk cId="4099046031" sldId="5619"/>
            <ac:picMk id="9" creationId="{0EE6515D-F646-6686-4772-8AAE0F2B20B6}"/>
          </ac:picMkLst>
        </pc:picChg>
        <pc:picChg chg="del">
          <ac:chgData name="Kelsey Huntzberry" userId="43627973-5d6e-444c-8375-eec6e7e55775" providerId="ADAL" clId="{6BCFE05F-225D-5D4A-A6A7-273640DA93E0}" dt="2022-07-21T01:16:36.385" v="1902" actId="478"/>
          <ac:picMkLst>
            <pc:docMk/>
            <pc:sldMk cId="4099046031" sldId="5619"/>
            <ac:picMk id="1026" creationId="{E1E5117C-C1FB-06DE-CBE7-12EC845D62D5}"/>
          </ac:picMkLst>
        </pc:picChg>
      </pc:sldChg>
      <pc:sldChg chg="add">
        <pc:chgData name="Kelsey Huntzberry" userId="43627973-5d6e-444c-8375-eec6e7e55775" providerId="ADAL" clId="{6BCFE05F-225D-5D4A-A6A7-273640DA93E0}" dt="2022-07-21T00:36:05.588" v="194" actId="2890"/>
        <pc:sldMkLst>
          <pc:docMk/>
          <pc:sldMk cId="1624778401" sldId="5622"/>
        </pc:sldMkLst>
      </pc:sldChg>
      <pc:sldChg chg="modSp add mod ord">
        <pc:chgData name="Kelsey Huntzberry" userId="43627973-5d6e-444c-8375-eec6e7e55775" providerId="ADAL" clId="{6BCFE05F-225D-5D4A-A6A7-273640DA93E0}" dt="2022-07-21T01:11:06.608" v="1882" actId="20578"/>
        <pc:sldMkLst>
          <pc:docMk/>
          <pc:sldMk cId="485234506" sldId="5623"/>
        </pc:sldMkLst>
        <pc:spChg chg="mod">
          <ac:chgData name="Kelsey Huntzberry" userId="43627973-5d6e-444c-8375-eec6e7e55775" providerId="ADAL" clId="{6BCFE05F-225D-5D4A-A6A7-273640DA93E0}" dt="2022-07-21T00:59:59.747" v="1297" actId="20577"/>
          <ac:spMkLst>
            <pc:docMk/>
            <pc:sldMk cId="485234506" sldId="5623"/>
            <ac:spMk id="3" creationId="{35CC26B0-0F49-4184-ADD9-4CB49ABB169B}"/>
          </ac:spMkLst>
        </pc:spChg>
        <pc:spChg chg="mod">
          <ac:chgData name="Kelsey Huntzberry" userId="43627973-5d6e-444c-8375-eec6e7e55775" providerId="ADAL" clId="{6BCFE05F-225D-5D4A-A6A7-273640DA93E0}" dt="2022-07-21T00:53:01.770" v="733" actId="20577"/>
          <ac:spMkLst>
            <pc:docMk/>
            <pc:sldMk cId="485234506" sldId="5623"/>
            <ac:spMk id="5" creationId="{16405C3E-9CF7-42B6-A134-41EAB511A6E5}"/>
          </ac:spMkLst>
        </pc:spChg>
      </pc:sldChg>
      <pc:sldChg chg="modSp add mod ord">
        <pc:chgData name="Kelsey Huntzberry" userId="43627973-5d6e-444c-8375-eec6e7e55775" providerId="ADAL" clId="{6BCFE05F-225D-5D4A-A6A7-273640DA93E0}" dt="2022-07-21T01:11:06.608" v="1882" actId="20578"/>
        <pc:sldMkLst>
          <pc:docMk/>
          <pc:sldMk cId="3477765948" sldId="5624"/>
        </pc:sldMkLst>
        <pc:spChg chg="mod">
          <ac:chgData name="Kelsey Huntzberry" userId="43627973-5d6e-444c-8375-eec6e7e55775" providerId="ADAL" clId="{6BCFE05F-225D-5D4A-A6A7-273640DA93E0}" dt="2022-07-21T01:09:56.753" v="1862" actId="20577"/>
          <ac:spMkLst>
            <pc:docMk/>
            <pc:sldMk cId="3477765948" sldId="5624"/>
            <ac:spMk id="3" creationId="{35CC26B0-0F49-4184-ADD9-4CB49ABB169B}"/>
          </ac:spMkLst>
        </pc:spChg>
        <pc:spChg chg="mod">
          <ac:chgData name="Kelsey Huntzberry" userId="43627973-5d6e-444c-8375-eec6e7e55775" providerId="ADAL" clId="{6BCFE05F-225D-5D4A-A6A7-273640DA93E0}" dt="2022-07-21T01:01:46.293" v="1332" actId="20577"/>
          <ac:spMkLst>
            <pc:docMk/>
            <pc:sldMk cId="3477765948" sldId="5624"/>
            <ac:spMk id="5" creationId="{16405C3E-9CF7-42B6-A134-41EAB511A6E5}"/>
          </ac:spMkLst>
        </pc:spChg>
      </pc:sldChg>
      <pc:sldChg chg="modSp add mod ord">
        <pc:chgData name="Kelsey Huntzberry" userId="43627973-5d6e-444c-8375-eec6e7e55775" providerId="ADAL" clId="{6BCFE05F-225D-5D4A-A6A7-273640DA93E0}" dt="2022-07-21T01:11:06.608" v="1882" actId="20578"/>
        <pc:sldMkLst>
          <pc:docMk/>
          <pc:sldMk cId="1051884403" sldId="5625"/>
        </pc:sldMkLst>
        <pc:spChg chg="mod">
          <ac:chgData name="Kelsey Huntzberry" userId="43627973-5d6e-444c-8375-eec6e7e55775" providerId="ADAL" clId="{6BCFE05F-225D-5D4A-A6A7-273640DA93E0}" dt="2022-07-21T01:10:39.910" v="1880" actId="20577"/>
          <ac:spMkLst>
            <pc:docMk/>
            <pc:sldMk cId="1051884403" sldId="5625"/>
            <ac:spMk id="2" creationId="{72F9E657-0CB2-9C4E-A3B7-02DF0E7FE7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80D8F-A547-D54E-A71A-4A04CB4F30CB}" type="datetimeFigureOut">
              <a:rPr lang="en-US" smtClean="0"/>
              <a:t>7/20/22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C3BBF-6074-8448-AE6A-86FDC157F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78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2C3BBF-6074-8448-AE6A-86FDC157F2B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66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557"/>
            <a:ext cx="9144000" cy="2387600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3232"/>
            <a:ext cx="9144000" cy="1655762"/>
          </a:xfrm>
        </p:spPr>
        <p:txBody>
          <a:bodyPr>
            <a:normAutofit/>
          </a:bodyPr>
          <a:lstStyle>
            <a:lvl1pPr marL="0" indent="0" algn="ctr">
              <a:lnSpc>
                <a:spcPts val="32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D965B-87A4-4F43-BE02-800BCCDF42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anchor="ctr" anchorCtr="0"/>
          <a:lstStyle/>
          <a:p>
            <a:fld id="{403CB87E-4591-47A1-9046-CF63F17215EF}" type="datetime2">
              <a:rPr lang="en-US" smtClean="0"/>
              <a:t>Wednesday, July 20,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ED35B-CBF1-40D9-BAA7-CF9E1E22B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anchor="ctr" anchorCtr="0"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6653A-450D-4BDE-8718-99F2D9314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/>
          <a:lstStyle>
            <a:lvl1pPr algn="ctr">
              <a:defRPr/>
            </a:lvl1pPr>
          </a:lstStyle>
          <a:p>
            <a:fld id="{3A4F6043-7A67-491B-98BC-F933DED72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214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825625"/>
            <a:ext cx="10543031" cy="420638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1A7D4-E57E-4789-896B-B2A051BF94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3DE70B-B772-416E-A790-995760B1742E}" type="datetime2">
              <a:rPr lang="en-US" smtClean="0"/>
              <a:t>Wednesday, July 20,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B63EE-3B35-4F8A-BDA3-E778BFE1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39EF2-7937-4C30-A883-7F7BD0280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254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43032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43032" cy="1500187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60CDE-A6F1-4138-AF12-ED09E8E5FB6B}" type="datetime2">
              <a:rPr lang="en-US" smtClean="0"/>
              <a:t>Wednesday, July 20,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BA1B9-2423-42BD-A553-DC5703F6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587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599176" cy="4206382"/>
          </a:xfrm>
        </p:spPr>
        <p:txBody>
          <a:bodyPr/>
          <a:lstStyle>
            <a:lvl1pPr marL="457200" indent="-457200">
              <a:buFont typeface="Wingdings 2" panose="05020102010507070707" pitchFamily="18" charset="2"/>
              <a:buChar char="¬"/>
              <a:defRPr/>
            </a:lvl1pPr>
            <a:lvl2pPr marL="800100" indent="-342900">
              <a:buFont typeface="Wingdings 2" panose="05020102010507070707" pitchFamily="18" charset="2"/>
              <a:buChar char="¬"/>
              <a:defRPr/>
            </a:lvl2pPr>
            <a:lvl3pPr marL="1257300" indent="-342900">
              <a:buFont typeface="Wingdings 2" panose="05020102010507070707" pitchFamily="18" charset="2"/>
              <a:buChar char="¬"/>
              <a:defRPr/>
            </a:lvl3pPr>
            <a:lvl4pPr marL="1657350" indent="-285750">
              <a:buFont typeface="Wingdings 2" panose="05020102010507070707" pitchFamily="18" charset="2"/>
              <a:buChar char="¬"/>
              <a:defRPr/>
            </a:lvl4pPr>
            <a:lvl5pPr marL="2114550" indent="-28575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791456" cy="4206382"/>
          </a:xfrm>
        </p:spPr>
        <p:txBody>
          <a:bodyPr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A1B49-6AAA-4DA7-970F-B75899F1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F8B1-DB7B-4D28-A97D-40FB2DD1EF78}" type="datetime2">
              <a:rPr lang="en-US" smtClean="0"/>
              <a:t>Wednesday, July 20,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3649A-B9A2-4737-B47E-758DC140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C1407-C705-451C-878E-8175DCCD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511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14039161-23B8-4738-9069-73EBE8884FDD}" type="datetime2">
              <a:rPr lang="en-US" smtClean="0"/>
              <a:t>Wednesday, July 20, 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103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43A871-5A76-4349-99F0-C46C77380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4D44-7693-499F-AC6C-11696134FE3F}" type="datetime2">
              <a:rPr lang="en-US" smtClean="0"/>
              <a:t>Wednesday, July 20, 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72E803-8BD9-40A2-8389-C19DA1148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5414ED-B772-4B84-813E-E34C9A97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696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F2AE-472C-4EF3-ABB2-24BAA9AE3CF7}" type="datetime2">
              <a:rPr lang="en-US" smtClean="0"/>
              <a:t>Wednesday, July 20, 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680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43032" cy="1600200"/>
          </a:xfrm>
        </p:spPr>
        <p:txBody>
          <a:bodyPr anchor="b">
            <a:noAutofit/>
          </a:bodyPr>
          <a:lstStyle>
            <a:lvl1pPr>
              <a:defRPr sz="5200">
                <a:latin typeface="Dante (Headings)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199340"/>
            <a:ext cx="5780468" cy="366171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94813E-250B-4422-AE46-5E1AB964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EAEA162C-A7C1-4263-9453-1BAFF8C39559}" type="datetime2">
              <a:rPr lang="en-US" smtClean="0"/>
              <a:t>Wednesday, July 20,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B5B81-E9CC-45F3-8EF1-35D2C8FF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A7E97-5A73-4602-9582-6CDACB91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73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4489180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AF6305-9768-4792-866C-91238D4569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64DF6793-3458-4587-8168-65F0C37A92D2}" type="datetime2">
              <a:rPr lang="en-US" smtClean="0"/>
              <a:t>Wednesday, July 20,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BF050-0FF1-499F-936E-FAAE50DC3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902C2E-1542-46B4-85B1-7A4B3F772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013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D930A-6467-4C46-BA13-A0F5EC12F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41977A-7872-4BE8-8C5C-D2099BEDBB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B8191-8A0C-4077-9A2D-0255BF81A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17F0E-8070-4DFE-A821-9A699EDBAD7E}" type="datetime2">
              <a:rPr lang="en-US" smtClean="0"/>
              <a:t>Wednesday, July 20,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41B40-57AC-45F3-9AAC-DC2BEBB12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D65F4-29FA-451A-878F-768E426A7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601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76A9FC-D582-4FC8-B641-9F77B4DD15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3A1683-12F6-4BA6-AD1A-F98C60951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141D6-1E1A-4A54-A9B4-57F86865F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34AE-C7BF-46E5-A968-01C6641F6476}" type="datetime2">
              <a:rPr lang="en-US" smtClean="0"/>
              <a:t>Wednesday, July 20,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541D6-4702-4421-AEB2-D6CA3AADB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C9F43-CD60-4C38-94C9-0E6D3B722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542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586836B-C327-49CB-ADF2-2E730C4A91BF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310F61-136C-42B3-981B-FDE3DD0A8135}"/>
              </a:ext>
            </a:extLst>
          </p:cNvPr>
          <p:cNvSpPr/>
          <p:nvPr/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430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E8352ED3-3C46-4C9A-9738-67B2D875E7E2}" type="datetime2">
              <a:rPr lang="en-US" smtClean="0"/>
              <a:pPr/>
              <a:t>Wednesday, July 20,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548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1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hannel/UCR7ejcDyKykQ3wE-KS08Smg" TargetMode="External"/><Relationship Id="rId2" Type="http://schemas.openxmlformats.org/officeDocument/2006/relationships/hyperlink" Target="http://www.kelseyemnett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aggle.com/c/rossmann-store-sales/data?select=store.csv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ktime.org/en/stable/api_reference/auto_generated/sktime.forecasting.fbprophet.Prophet.html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eeksforgeeks.org/python-arima-model-for-time-series-forecasting/" TargetMode="External"/><Relationship Id="rId3" Type="http://schemas.openxmlformats.org/officeDocument/2006/relationships/hyperlink" Target="https://towardsdatascience.com/time-series-from-scratch-decomposing-time-series-data-7b7ad0c30fe7" TargetMode="External"/><Relationship Id="rId7" Type="http://schemas.openxmlformats.org/officeDocument/2006/relationships/hyperlink" Target="https://towardsdatascience.com/defining-the-moving-average-model-for-time-series-forecasting-in-python-626781db2502" TargetMode="External"/><Relationship Id="rId2" Type="http://schemas.openxmlformats.org/officeDocument/2006/relationships/hyperlink" Target="https://otexts.com/fpp2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owardsdatascience.com/time-series-forecasting-arima-models-7f221e9eee06#:~:text=Stationary%20time%20series%20is%20when,when%20the%20series%20is%20stationary.&amp;text=Autocorrelation%20refers%20to%20how%20correlated,and%20including%20the%20lag%20unit" TargetMode="External"/><Relationship Id="rId5" Type="http://schemas.openxmlformats.org/officeDocument/2006/relationships/hyperlink" Target="https://machinelearningmastery.com/make-sample-forecasts-arima-python/" TargetMode="External"/><Relationship Id="rId10" Type="http://schemas.openxmlformats.org/officeDocument/2006/relationships/image" Target="../media/image22.jpeg"/><Relationship Id="rId4" Type="http://schemas.openxmlformats.org/officeDocument/2006/relationships/hyperlink" Target="https://predictivehacks.com/arima-model-in-python/" TargetMode="External"/><Relationship Id="rId9" Type="http://schemas.openxmlformats.org/officeDocument/2006/relationships/hyperlink" Target="https://machinelearningmastery.com/time-series-data-visualization-with-python/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pythondata.com/forecasting-time-series-data-prophet-trend-changepoints/" TargetMode="External"/><Relationship Id="rId3" Type="http://schemas.openxmlformats.org/officeDocument/2006/relationships/hyperlink" Target="https://statisticsbyjim.com/time-series/autocorrelation-partial-autocorrelation/#:~:text=Autocorrelation%20is%20the%20correlation%20between,values%20influence%20the%20current%20value" TargetMode="External"/><Relationship Id="rId7" Type="http://schemas.openxmlformats.org/officeDocument/2006/relationships/hyperlink" Target="https://analyticsindiamag.com/complete-guide-to-dickey-fuller-test-in-time-series-analysis/" TargetMode="External"/><Relationship Id="rId2" Type="http://schemas.openxmlformats.org/officeDocument/2006/relationships/hyperlink" Target="https://analyzingalpha.com/stationarit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owardsdatascience.com/identifying-ar-and-ma-terms-using-acf-and-pacf-plots-in-time-series-forecasting-ccb9fd073db8" TargetMode="External"/><Relationship Id="rId5" Type="http://schemas.openxmlformats.org/officeDocument/2006/relationships/hyperlink" Target="https://www.influxdata.com/blog/autocorrelation-in-time-series-data/" TargetMode="External"/><Relationship Id="rId10" Type="http://schemas.openxmlformats.org/officeDocument/2006/relationships/hyperlink" Target="https://www.analyticsvidhya.com/blog/2018/05/generate-accurate-forecasts-facebook-prophet-python-r/" TargetMode="External"/><Relationship Id="rId4" Type="http://schemas.openxmlformats.org/officeDocument/2006/relationships/hyperlink" Target="https://analyticsindiamag.com/an-overview-of-autocorrelation-seasonality-and-stationarity-in-time-series-data/" TargetMode="External"/><Relationship Id="rId9" Type="http://schemas.openxmlformats.org/officeDocument/2006/relationships/hyperlink" Target="https://towardsdatascience.com/time-series-analysis-with-facebook-prophet-how-it-works-and-how-to-use-it-f15ecf2c0e3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B3B2C43-5E36-4768-8319-6752D24B4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044326E-7BB3-4929-BE33-05CA64DBB2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1CF4E0-AA2D-43CA-A528-C52FB1582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B6C201-67BE-7542-81E6-931361F95D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89319" y="576263"/>
            <a:ext cx="5054196" cy="2967606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Time Series Deep Dive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1AB9CE-AE6E-4E42-9228-AE4CE2126E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89319" y="3764975"/>
            <a:ext cx="5054196" cy="2192683"/>
          </a:xfrm>
        </p:spPr>
        <p:txBody>
          <a:bodyPr>
            <a:normAutofit/>
          </a:bodyPr>
          <a:lstStyle/>
          <a:p>
            <a:pPr algn="l"/>
            <a:r>
              <a:rPr lang="en-US" sz="2200" dirty="0"/>
              <a:t>By Kelsey </a:t>
            </a:r>
            <a:r>
              <a:rPr lang="en-US" sz="2200" dirty="0" err="1"/>
              <a:t>Emnett</a:t>
            </a:r>
            <a:endParaRPr lang="en-US" sz="2200" dirty="0"/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4638ADAC-465E-4BCE-84EC-450857CCFD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919" r="26680" b="-1"/>
          <a:stretch/>
        </p:blipFill>
        <p:spPr>
          <a:xfrm>
            <a:off x="0" y="8965"/>
            <a:ext cx="5486394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B083774-A903-4B1B-BC6A-94C1F048E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479921" y="0"/>
            <a:ext cx="287517" cy="6857992"/>
          </a:xfrm>
          <a:prstGeom prst="rect">
            <a:avLst/>
          </a:prstGeom>
          <a:solidFill>
            <a:srgbClr val="D56A17">
              <a:alpha val="2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D5FB189-1F48-4A47-B036-6AF7E11A8E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504676" y="-14198"/>
            <a:ext cx="0" cy="6858000"/>
          </a:xfrm>
          <a:prstGeom prst="line">
            <a:avLst/>
          </a:prstGeom>
          <a:ln w="9525" cap="rnd">
            <a:solidFill>
              <a:srgbClr val="D56A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5B335DD-3163-4EC5-8B6B-2AB53E64D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D56A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2932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DD23F-8716-374B-B576-E3E10EC4A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46" y="-320675"/>
            <a:ext cx="10543032" cy="1325563"/>
          </a:xfrm>
        </p:spPr>
        <p:txBody>
          <a:bodyPr>
            <a:normAutofit/>
          </a:bodyPr>
          <a:lstStyle/>
          <a:p>
            <a:r>
              <a:rPr lang="en-US" sz="4000" dirty="0"/>
              <a:t>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453CF-1E52-A844-AB34-B5F1A0023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8982" y="1149764"/>
            <a:ext cx="9194491" cy="420638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Files located here</a:t>
            </a:r>
            <a:r>
              <a:rPr lang="en-US" dirty="0"/>
              <a:t>: </a:t>
            </a:r>
            <a:r>
              <a:rPr lang="en-US" dirty="0" err="1">
                <a:highlight>
                  <a:srgbClr val="FFFF00"/>
                </a:highlight>
              </a:rPr>
              <a:t>bit.ly</a:t>
            </a:r>
            <a:r>
              <a:rPr lang="en-US" dirty="0">
                <a:highlight>
                  <a:srgbClr val="FFFF00"/>
                </a:highlight>
              </a:rPr>
              <a:t>/machine-learning-introduction</a:t>
            </a:r>
            <a:r>
              <a:rPr lang="en-US" dirty="0"/>
              <a:t> in Class 12 folder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Class videos </a:t>
            </a:r>
            <a:r>
              <a:rPr lang="en-US" dirty="0"/>
              <a:t>will be posted by the Sunday after class on my website </a:t>
            </a:r>
            <a:r>
              <a:rPr lang="en-US" dirty="0">
                <a:hlinkClick r:id="rId2"/>
              </a:rPr>
              <a:t>www.kelseyemnett.com</a:t>
            </a:r>
            <a:r>
              <a:rPr lang="en-US" dirty="0"/>
              <a:t> and my YouTube channel </a:t>
            </a:r>
            <a:r>
              <a:rPr lang="en-US" dirty="0">
                <a:hlinkClick r:id="rId3"/>
              </a:rPr>
              <a:t>https://www.youtube.com/channel/UCR7ejcDyKykQ3wE-KS08Smg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1633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302957E0-4AFE-4B1C-9C15-642870106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837" y="-126116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Class Machine Learning Example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BE6D95F-106D-462D-AA41-3BBA5CA9C9D6}"/>
              </a:ext>
            </a:extLst>
          </p:cNvPr>
          <p:cNvSpPr txBox="1">
            <a:spLocks/>
          </p:cNvSpPr>
          <p:nvPr/>
        </p:nvSpPr>
        <p:spPr>
          <a:xfrm>
            <a:off x="11153102" y="6217537"/>
            <a:ext cx="438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7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E23A24-5E29-4F5A-B780-9568AE9A51DD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B6925E-1956-E94F-99AD-A607C992788C}"/>
              </a:ext>
            </a:extLst>
          </p:cNvPr>
          <p:cNvSpPr txBox="1"/>
          <p:nvPr/>
        </p:nvSpPr>
        <p:spPr>
          <a:xfrm>
            <a:off x="2902634" y="1676050"/>
            <a:ext cx="16308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Data: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687281-D61E-9245-B82C-4894B84B9104}"/>
              </a:ext>
            </a:extLst>
          </p:cNvPr>
          <p:cNvSpPr txBox="1"/>
          <p:nvPr/>
        </p:nvSpPr>
        <p:spPr>
          <a:xfrm>
            <a:off x="5476017" y="1673781"/>
            <a:ext cx="27200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1"/>
                </a:solidFill>
              </a:rPr>
              <a:t>Trying to Measure: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CC7796-8A8D-C94F-96B2-C8455DFA5D0D}"/>
              </a:ext>
            </a:extLst>
          </p:cNvPr>
          <p:cNvSpPr txBox="1"/>
          <p:nvPr/>
        </p:nvSpPr>
        <p:spPr>
          <a:xfrm>
            <a:off x="9294929" y="1676049"/>
            <a:ext cx="13181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1"/>
                </a:solidFill>
              </a:rPr>
              <a:t>Goal: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97E895C-D817-704B-B256-560E561D42E8}"/>
              </a:ext>
            </a:extLst>
          </p:cNvPr>
          <p:cNvGrpSpPr/>
          <p:nvPr/>
        </p:nvGrpSpPr>
        <p:grpSpPr>
          <a:xfrm>
            <a:off x="2436008" y="2166619"/>
            <a:ext cx="2588188" cy="2366129"/>
            <a:chOff x="1857472" y="3039530"/>
            <a:chExt cx="2588188" cy="2366129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C410354-A5DA-3447-8979-05C97B441453}"/>
                </a:ext>
              </a:extLst>
            </p:cNvPr>
            <p:cNvSpPr txBox="1"/>
            <p:nvPr/>
          </p:nvSpPr>
          <p:spPr>
            <a:xfrm>
              <a:off x="1881568" y="3099208"/>
              <a:ext cx="256409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 err="1"/>
                <a:t>Rossmann</a:t>
              </a:r>
              <a:r>
                <a:rPr lang="en-US" sz="2000" dirty="0"/>
                <a:t> store sales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en-US" sz="2000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4F113CB-A2B6-BF44-8297-9B491F8BF272}"/>
                </a:ext>
              </a:extLst>
            </p:cNvPr>
            <p:cNvSpPr/>
            <p:nvPr/>
          </p:nvSpPr>
          <p:spPr>
            <a:xfrm>
              <a:off x="1857472" y="3039530"/>
              <a:ext cx="2564091" cy="2366129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EF43D12-06D8-E142-AB71-C98D5E0856BD}"/>
              </a:ext>
            </a:extLst>
          </p:cNvPr>
          <p:cNvGrpSpPr/>
          <p:nvPr/>
        </p:nvGrpSpPr>
        <p:grpSpPr>
          <a:xfrm>
            <a:off x="5553990" y="2168537"/>
            <a:ext cx="2564092" cy="2364211"/>
            <a:chOff x="4624012" y="3041448"/>
            <a:chExt cx="2564092" cy="236421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C8FB0B3-A9DF-084E-88D6-250F2417383A}"/>
                </a:ext>
              </a:extLst>
            </p:cNvPr>
            <p:cNvSpPr txBox="1"/>
            <p:nvPr/>
          </p:nvSpPr>
          <p:spPr>
            <a:xfrm>
              <a:off x="4624012" y="3099209"/>
              <a:ext cx="256409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Trends, patterns, and seasonality over time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5833DB3-9357-6D48-899B-E95622E7A9FE}"/>
                </a:ext>
              </a:extLst>
            </p:cNvPr>
            <p:cNvSpPr/>
            <p:nvPr/>
          </p:nvSpPr>
          <p:spPr>
            <a:xfrm>
              <a:off x="4624012" y="3041448"/>
              <a:ext cx="2564092" cy="2364211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1F75054-A438-164F-92D7-1085512E2041}"/>
              </a:ext>
            </a:extLst>
          </p:cNvPr>
          <p:cNvGrpSpPr/>
          <p:nvPr/>
        </p:nvGrpSpPr>
        <p:grpSpPr>
          <a:xfrm>
            <a:off x="8647877" y="2168537"/>
            <a:ext cx="2588189" cy="2364211"/>
            <a:chOff x="7447172" y="3041448"/>
            <a:chExt cx="2588189" cy="236421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A459E04-985D-7443-8F9C-36237F4A5012}"/>
                </a:ext>
              </a:extLst>
            </p:cNvPr>
            <p:cNvSpPr txBox="1"/>
            <p:nvPr/>
          </p:nvSpPr>
          <p:spPr>
            <a:xfrm>
              <a:off x="7471269" y="3099209"/>
              <a:ext cx="256409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Understand past and current trends and forecast the future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C806106-B331-454E-BBF6-633F2B6F2B54}"/>
                </a:ext>
              </a:extLst>
            </p:cNvPr>
            <p:cNvSpPr/>
            <p:nvPr/>
          </p:nvSpPr>
          <p:spPr>
            <a:xfrm>
              <a:off x="7447172" y="3041448"/>
              <a:ext cx="2564091" cy="2364211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852AEC3-6FF3-7F41-AA80-0B8D742CF51F}"/>
              </a:ext>
            </a:extLst>
          </p:cNvPr>
          <p:cNvSpPr txBox="1"/>
          <p:nvPr/>
        </p:nvSpPr>
        <p:spPr>
          <a:xfrm>
            <a:off x="4017420" y="5044383"/>
            <a:ext cx="5637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2"/>
              </a:rPr>
              <a:t>Rossmann Store Sales Link</a:t>
            </a:r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421691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9E657-0CB2-9C4E-A3B7-02DF0E7FE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2272" y="2205319"/>
            <a:ext cx="9322349" cy="1580188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Overview of Time Series Analysis</a:t>
            </a:r>
          </a:p>
        </p:txBody>
      </p:sp>
    </p:spTree>
    <p:extLst>
      <p:ext uri="{BB962C8B-B14F-4D97-AF65-F5344CB8AC3E}">
        <p14:creationId xmlns:p14="http://schemas.microsoft.com/office/powerpoint/2010/main" val="2660561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5057" y="1103472"/>
            <a:ext cx="4835318" cy="503871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According to </a:t>
            </a:r>
            <a:r>
              <a:rPr lang="en-US" sz="2200" u="sng" dirty="0"/>
              <a:t>Practical Time Series Analysis</a:t>
            </a:r>
            <a:r>
              <a:rPr lang="en-US" sz="2200" dirty="0"/>
              <a:t>, “</a:t>
            </a:r>
            <a:r>
              <a:rPr lang="en-US" sz="2200" b="1" dirty="0"/>
              <a:t>time series analysis </a:t>
            </a:r>
            <a:r>
              <a:rPr lang="en-US" sz="2200" dirty="0"/>
              <a:t>is the endeavor of extracting meaningful summary and statistical information from points arrange in chronological order”.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Why not use regression?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Regression assumes independence of observations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Previous data points will be similar to future data points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Time Series Modeling</a:t>
            </a:r>
          </a:p>
        </p:txBody>
      </p:sp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2B4AD19B-BBF1-4F4E-8A77-49F5A0DE4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1591" y="930388"/>
            <a:ext cx="4072997" cy="2570662"/>
          </a:xfrm>
          <a:prstGeom prst="rect">
            <a:avLst/>
          </a:prstGeom>
        </p:spPr>
      </p:pic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C5ACD087-8F82-E447-A464-6FF2AE76D8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1591" y="3919294"/>
            <a:ext cx="4072997" cy="24188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07694D1-D123-8C46-B751-F12F3D01D1D3}"/>
              </a:ext>
            </a:extLst>
          </p:cNvPr>
          <p:cNvSpPr txBox="1"/>
          <p:nvPr/>
        </p:nvSpPr>
        <p:spPr>
          <a:xfrm>
            <a:off x="8050662" y="660827"/>
            <a:ext cx="3014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</a:rPr>
              <a:t>Missouri Drug Overdoses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1A1C51-A2A5-524A-A8B5-BE594254CC6D}"/>
              </a:ext>
            </a:extLst>
          </p:cNvPr>
          <p:cNvSpPr txBox="1"/>
          <p:nvPr/>
        </p:nvSpPr>
        <p:spPr>
          <a:xfrm>
            <a:off x="8050662" y="3601334"/>
            <a:ext cx="3014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solidFill>
                  <a:schemeClr val="accent1"/>
                </a:solidFill>
              </a:rPr>
              <a:t>Rossmann</a:t>
            </a:r>
            <a:r>
              <a:rPr lang="en-US" sz="1600" dirty="0">
                <a:solidFill>
                  <a:schemeClr val="accent1"/>
                </a:solidFill>
              </a:rPr>
              <a:t> Store Sales</a:t>
            </a:r>
          </a:p>
        </p:txBody>
      </p:sp>
    </p:spTree>
    <p:extLst>
      <p:ext uri="{BB962C8B-B14F-4D97-AF65-F5344CB8AC3E}">
        <p14:creationId xmlns:p14="http://schemas.microsoft.com/office/powerpoint/2010/main" val="1260141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5055" y="1103472"/>
            <a:ext cx="9511915" cy="503871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Forecasting future sales and transactions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Understanding historical credit card application trends, seasonality, and events such as holidays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Detect anomalies to: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Predict machinery malfunctions (predictive maintenance) with IoT devices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Forecasting sales or product supply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Detecting trend changes and outliers in stock sales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Time Series Use Cases</a:t>
            </a:r>
          </a:p>
        </p:txBody>
      </p:sp>
    </p:spTree>
    <p:extLst>
      <p:ext uri="{BB962C8B-B14F-4D97-AF65-F5344CB8AC3E}">
        <p14:creationId xmlns:p14="http://schemas.microsoft.com/office/powerpoint/2010/main" val="1282933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9E657-0CB2-9C4E-A3B7-02DF0E7FE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300" y="3072493"/>
            <a:ext cx="9641188" cy="713013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Characteristics of Time Series</a:t>
            </a:r>
          </a:p>
        </p:txBody>
      </p:sp>
    </p:spTree>
    <p:extLst>
      <p:ext uri="{BB962C8B-B14F-4D97-AF65-F5344CB8AC3E}">
        <p14:creationId xmlns:p14="http://schemas.microsoft.com/office/powerpoint/2010/main" val="2140288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Stationarity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953E9714-7462-5544-9C4A-8607E7C6F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8783" y="941464"/>
            <a:ext cx="9405944" cy="1925139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accent1"/>
                </a:solidFill>
              </a:rPr>
              <a:t>Stationarity: </a:t>
            </a:r>
            <a:r>
              <a:rPr lang="en-US" sz="2200" dirty="0">
                <a:solidFill>
                  <a:schemeClr val="tx1"/>
                </a:solidFill>
              </a:rPr>
              <a:t>Assumption of some time series methods that statistical properties of a system stay static over time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If the time series was broken into equally sized chunks, it would still have the same probability distribution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Exhibits no trends or seasonality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Shows a constant mean and variance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81749E8-EB86-EA4B-9146-908FFD1310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" t="7181" r="52528" b="1871"/>
          <a:stretch/>
        </p:blipFill>
        <p:spPr bwMode="auto">
          <a:xfrm>
            <a:off x="6920720" y="3297986"/>
            <a:ext cx="3910478" cy="2920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1981CC97-BCA7-8A41-A4CA-AE5FA984C5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" t="7724" r="52017"/>
          <a:stretch/>
        </p:blipFill>
        <p:spPr bwMode="auto">
          <a:xfrm>
            <a:off x="2481301" y="3317527"/>
            <a:ext cx="3778862" cy="2920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7D9D030-4E0A-7941-9784-137053526355}"/>
              </a:ext>
            </a:extLst>
          </p:cNvPr>
          <p:cNvSpPr txBox="1"/>
          <p:nvPr/>
        </p:nvSpPr>
        <p:spPr>
          <a:xfrm>
            <a:off x="7400936" y="2928654"/>
            <a:ext cx="328246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Stationary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2B5894-2860-1D49-8A23-2161120E3B6A}"/>
              </a:ext>
            </a:extLst>
          </p:cNvPr>
          <p:cNvSpPr txBox="1"/>
          <p:nvPr/>
        </p:nvSpPr>
        <p:spPr>
          <a:xfrm>
            <a:off x="2962786" y="2928654"/>
            <a:ext cx="3014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Not Stationary</a:t>
            </a:r>
          </a:p>
        </p:txBody>
      </p:sp>
    </p:spTree>
    <p:extLst>
      <p:ext uri="{BB962C8B-B14F-4D97-AF65-F5344CB8AC3E}">
        <p14:creationId xmlns:p14="http://schemas.microsoft.com/office/powerpoint/2010/main" val="2472025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Stationarity Requirement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953E9714-7462-5544-9C4A-8607E7C6F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5056" y="1103472"/>
            <a:ext cx="5083796" cy="503871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The presence or absence of these patterns in your data determine which modeling method is best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To use most traditional statistical time series data, the data needs to be stationary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Need stationary data to run autoregressive (AR), moving average (MA), ARMA, and ARIMA models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If your data is not stationary, can sometimes use differencing to make it stationary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4BFE12-BAC6-8E47-BC3C-1567AB3E34F1}"/>
              </a:ext>
            </a:extLst>
          </p:cNvPr>
          <p:cNvSpPr txBox="1"/>
          <p:nvPr/>
        </p:nvSpPr>
        <p:spPr>
          <a:xfrm>
            <a:off x="7643191" y="2305615"/>
            <a:ext cx="38365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</a:rPr>
              <a:t>1</a:t>
            </a:r>
            <a:r>
              <a:rPr lang="en-US" sz="2000" baseline="30000" dirty="0">
                <a:solidFill>
                  <a:schemeClr val="accent1"/>
                </a:solidFill>
              </a:rPr>
              <a:t>st</a:t>
            </a:r>
            <a:r>
              <a:rPr lang="en-US" sz="2000" dirty="0">
                <a:solidFill>
                  <a:schemeClr val="accent1"/>
                </a:solidFill>
              </a:rPr>
              <a:t> Differencing: </a:t>
            </a:r>
            <a:r>
              <a:rPr lang="en-US" sz="2000" dirty="0"/>
              <a:t>Taking the current time period minus the previous time period</a:t>
            </a:r>
          </a:p>
          <a:p>
            <a:endParaRPr lang="en-US" sz="2000" dirty="0"/>
          </a:p>
          <a:p>
            <a:r>
              <a:rPr lang="en-US" sz="2000" dirty="0">
                <a:solidFill>
                  <a:schemeClr val="accent1"/>
                </a:solidFill>
              </a:rPr>
              <a:t>2</a:t>
            </a:r>
            <a:r>
              <a:rPr lang="en-US" sz="2000" baseline="30000" dirty="0">
                <a:solidFill>
                  <a:schemeClr val="accent1"/>
                </a:solidFill>
              </a:rPr>
              <a:t>nd</a:t>
            </a:r>
            <a:r>
              <a:rPr lang="en-US" sz="2000" dirty="0">
                <a:solidFill>
                  <a:schemeClr val="accent1"/>
                </a:solidFill>
              </a:rPr>
              <a:t> Differencing: </a:t>
            </a:r>
            <a:r>
              <a:rPr lang="en-US" sz="2000" dirty="0"/>
              <a:t>Differencing using the results of 1</a:t>
            </a:r>
            <a:r>
              <a:rPr lang="en-US" sz="2000" baseline="30000" dirty="0"/>
              <a:t>st</a:t>
            </a:r>
            <a:r>
              <a:rPr lang="en-US" sz="2000" dirty="0"/>
              <a:t> differencing procedure</a:t>
            </a:r>
          </a:p>
        </p:txBody>
      </p:sp>
    </p:spTree>
    <p:extLst>
      <p:ext uri="{BB962C8B-B14F-4D97-AF65-F5344CB8AC3E}">
        <p14:creationId xmlns:p14="http://schemas.microsoft.com/office/powerpoint/2010/main" val="1863038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Testing for Stationarity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953E9714-7462-5544-9C4A-8607E7C6F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5056" y="1103472"/>
            <a:ext cx="4460944" cy="503871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To test for stationarity mathematically can use a Dickey-Fuller test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Uses an auto-regressive model and tests for stationarity across multiple lag values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Null hypothesis is that a data set is not stationary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If the </a:t>
            </a:r>
            <a:r>
              <a:rPr lang="en-US" sz="2200" b="1" dirty="0">
                <a:solidFill>
                  <a:schemeClr val="tx1"/>
                </a:solidFill>
              </a:rPr>
              <a:t>p-value is significant</a:t>
            </a:r>
            <a:r>
              <a:rPr lang="en-US" sz="2200" dirty="0">
                <a:solidFill>
                  <a:schemeClr val="tx1"/>
                </a:solidFill>
              </a:rPr>
              <a:t>, we can reject the null hypothesis and assume that the </a:t>
            </a:r>
            <a:r>
              <a:rPr lang="en-US" sz="2200" b="1" dirty="0">
                <a:solidFill>
                  <a:schemeClr val="tx1"/>
                </a:solidFill>
              </a:rPr>
              <a:t>data is stationary</a:t>
            </a:r>
            <a:endParaRPr lang="en-US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F6E2974E-286E-8146-A3B4-3BD6D4E62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8081" y="2072723"/>
            <a:ext cx="5085002" cy="2712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251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Autocorrelation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953E9714-7462-5544-9C4A-8607E7C6F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5056" y="1103472"/>
            <a:ext cx="9744144" cy="503871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accent1"/>
                </a:solidFill>
              </a:rPr>
              <a:t>Autocorrelation: </a:t>
            </a:r>
            <a:r>
              <a:rPr lang="en-US" sz="2200" dirty="0"/>
              <a:t>Correlation between two data points at different positions in a time series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Autocorrelation is measured in lags or the number of intervals between two points in a time series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For example, the lag between the current point and two points prior is 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Examining autocorrelation plots can help uncover stationarity, seasonality, and trends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129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Autocorrelation (ACF) Plots: Stationary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953E9714-7462-5544-9C4A-8607E7C6F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5201" y="1818166"/>
            <a:ext cx="3930565" cy="3221665"/>
          </a:xfrm>
        </p:spPr>
        <p:txBody>
          <a:bodyPr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Bars outside the red lines have autocorrelation that is significant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If there is a significant autocorrelation, indicates you need a model with lags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Stationary time series have autocorrelation that declines to zero quickly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130" name="Picture 10" descr="Autocorrelation function (ACF) - Minitab">
            <a:extLst>
              <a:ext uri="{FF2B5EF4-FFF2-40B4-BE49-F238E27FC236}">
                <a16:creationId xmlns:a16="http://schemas.microsoft.com/office/drawing/2014/main" id="{C7F22AFA-5C0C-E44A-AE57-044D5D8C71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" t="14840" r="3185" b="2259"/>
          <a:stretch/>
        </p:blipFill>
        <p:spPr bwMode="auto">
          <a:xfrm>
            <a:off x="6183521" y="1818166"/>
            <a:ext cx="5539562" cy="3221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881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Autocorrelation (ACF) Plots: Not Stationary</a:t>
            </a:r>
          </a:p>
        </p:txBody>
      </p:sp>
      <p:pic>
        <p:nvPicPr>
          <p:cNvPr id="7170" name="Picture 2" descr="Autocorrelation plot of carbon dioxide data.">
            <a:extLst>
              <a:ext uri="{FF2B5EF4-FFF2-40B4-BE49-F238E27FC236}">
                <a16:creationId xmlns:a16="http://schemas.microsoft.com/office/drawing/2014/main" id="{51723CF8-FF0F-F84D-9ADF-FE2E97BC2C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" t="13909" r="2709" b="2782"/>
          <a:stretch/>
        </p:blipFill>
        <p:spPr bwMode="auto">
          <a:xfrm>
            <a:off x="8246024" y="1763592"/>
            <a:ext cx="3785862" cy="2191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Autocorrelations plot for metal sales that indicates a trend is present.">
            <a:extLst>
              <a:ext uri="{FF2B5EF4-FFF2-40B4-BE49-F238E27FC236}">
                <a16:creationId xmlns:a16="http://schemas.microsoft.com/office/drawing/2014/main" id="{B392F00F-AD81-7247-9DBB-0B713BD391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" t="14201" r="2709" b="2020"/>
          <a:stretch/>
        </p:blipFill>
        <p:spPr bwMode="auto">
          <a:xfrm>
            <a:off x="4220419" y="1763592"/>
            <a:ext cx="3726499" cy="2191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Autocorrelation function plot for random data.">
            <a:extLst>
              <a:ext uri="{FF2B5EF4-FFF2-40B4-BE49-F238E27FC236}">
                <a16:creationId xmlns:a16="http://schemas.microsoft.com/office/drawing/2014/main" id="{F8404D3E-2A3E-8541-B40C-16452E7EED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" t="14374" r="2708" b="2316"/>
          <a:stretch/>
        </p:blipFill>
        <p:spPr bwMode="auto">
          <a:xfrm>
            <a:off x="160114" y="1763592"/>
            <a:ext cx="3761199" cy="2191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34501EF-C1EE-7A41-AD8A-0B169DED896B}"/>
              </a:ext>
            </a:extLst>
          </p:cNvPr>
          <p:cNvSpPr txBox="1"/>
          <p:nvPr/>
        </p:nvSpPr>
        <p:spPr>
          <a:xfrm>
            <a:off x="533460" y="1363482"/>
            <a:ext cx="30145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</a:rPr>
              <a:t>Random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508934-E0B4-5A45-8A40-5828A86A936B}"/>
              </a:ext>
            </a:extLst>
          </p:cNvPr>
          <p:cNvSpPr txBox="1"/>
          <p:nvPr/>
        </p:nvSpPr>
        <p:spPr>
          <a:xfrm>
            <a:off x="4576415" y="1363482"/>
            <a:ext cx="30145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</a:rPr>
              <a:t>Trend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64B830-A11D-7F42-83B0-99A67964E68C}"/>
              </a:ext>
            </a:extLst>
          </p:cNvPr>
          <p:cNvSpPr txBox="1"/>
          <p:nvPr/>
        </p:nvSpPr>
        <p:spPr>
          <a:xfrm>
            <a:off x="8631702" y="1363482"/>
            <a:ext cx="30145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</a:rPr>
              <a:t>Seasonality</a:t>
            </a: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A726C961-BAE2-A14D-9B6A-DB1214FFE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686" y="4157330"/>
            <a:ext cx="3496054" cy="133718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Points are not correlated with previous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Use regression not time series</a:t>
            </a:r>
          </a:p>
        </p:txBody>
      </p:sp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79614461-1E89-764A-A49B-DF5CFD008258}"/>
              </a:ext>
            </a:extLst>
          </p:cNvPr>
          <p:cNvSpPr txBox="1">
            <a:spLocks/>
          </p:cNvSpPr>
          <p:nvPr/>
        </p:nvSpPr>
        <p:spPr>
          <a:xfrm>
            <a:off x="4393569" y="4154377"/>
            <a:ext cx="3404861" cy="168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Correlation gradually decreases with each additional lag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Demonstrates a trend and the data is not stationary</a:t>
            </a:r>
          </a:p>
        </p:txBody>
      </p:sp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D32B87EE-AA83-B642-B451-CAD117EB3EF5}"/>
              </a:ext>
            </a:extLst>
          </p:cNvPr>
          <p:cNvSpPr txBox="1">
            <a:spLocks/>
          </p:cNvSpPr>
          <p:nvPr/>
        </p:nvSpPr>
        <p:spPr>
          <a:xfrm>
            <a:off x="8436524" y="4154377"/>
            <a:ext cx="3404861" cy="168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Bars oscillate with a consistent a pattern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Demonstrates seasonality and the data is not stationary</a:t>
            </a:r>
          </a:p>
        </p:txBody>
      </p:sp>
    </p:spTree>
    <p:extLst>
      <p:ext uri="{BB962C8B-B14F-4D97-AF65-F5344CB8AC3E}">
        <p14:creationId xmlns:p14="http://schemas.microsoft.com/office/powerpoint/2010/main" val="802560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8373" y="1311965"/>
            <a:ext cx="9014792" cy="437321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What if you cannot achieve stationarity?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Usually occurs when a trend or seasonality exists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Need to use a model that accounts for seasonality and/or trends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If is no trend but seasonality exists: Can use SARIMA models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Uses an ARIMA model that accounts for seasonal trends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If there is a trend and seasonality need to use a model that accounts for both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Today we will cover Meta/Facebook Prophet models an option for this type of analysis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Seasonality and Trends</a:t>
            </a:r>
          </a:p>
        </p:txBody>
      </p:sp>
    </p:spTree>
    <p:extLst>
      <p:ext uri="{BB962C8B-B14F-4D97-AF65-F5344CB8AC3E}">
        <p14:creationId xmlns:p14="http://schemas.microsoft.com/office/powerpoint/2010/main" val="3491397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9E657-0CB2-9C4E-A3B7-02DF0E7FE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300" y="3072493"/>
            <a:ext cx="9641188" cy="713013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Data Preparation</a:t>
            </a:r>
          </a:p>
        </p:txBody>
      </p:sp>
    </p:spTree>
    <p:extLst>
      <p:ext uri="{BB962C8B-B14F-4D97-AF65-F5344CB8AC3E}">
        <p14:creationId xmlns:p14="http://schemas.microsoft.com/office/powerpoint/2010/main" val="10518844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5055" y="1103472"/>
            <a:ext cx="9511915" cy="503871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/>
                </a:solidFill>
              </a:rPr>
              <a:t>Forward Fill: </a:t>
            </a:r>
            <a:r>
              <a:rPr lang="en-US" dirty="0"/>
              <a:t>Carry forward the last known value prior to the missing value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Should not be used for forecasting/prediction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/>
                </a:solidFill>
              </a:rPr>
              <a:t>Backward Fill: </a:t>
            </a:r>
            <a:r>
              <a:rPr lang="en-US" dirty="0"/>
              <a:t>Fill in data backward with the nearest known data point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/>
                </a:solidFill>
              </a:rPr>
              <a:t>Moving Average: </a:t>
            </a:r>
            <a:r>
              <a:rPr lang="en-US" dirty="0"/>
              <a:t>Rolling median or average with multiple data points before or after the missing data point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Exponentially weighted moving averages can be used if you want to give more weight to nearer data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Missing Value Imputation</a:t>
            </a:r>
          </a:p>
        </p:txBody>
      </p:sp>
    </p:spTree>
    <p:extLst>
      <p:ext uri="{BB962C8B-B14F-4D97-AF65-F5344CB8AC3E}">
        <p14:creationId xmlns:p14="http://schemas.microsoft.com/office/powerpoint/2010/main" val="485234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5055" y="1103472"/>
            <a:ext cx="9511915" cy="503871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/>
                </a:solidFill>
              </a:rPr>
              <a:t>Data Aggregation: </a:t>
            </a:r>
            <a:r>
              <a:rPr lang="en-US" dirty="0"/>
              <a:t>Aggregating your data at a different level than measured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Why?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200" dirty="0"/>
              <a:t>Multiple groups such as locations or stores may not have the same tracking frequency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200" dirty="0"/>
              <a:t>May decrease noise and make predictions more accurate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/>
                </a:solidFill>
              </a:rPr>
              <a:t>Smoothing Data: </a:t>
            </a:r>
            <a:r>
              <a:rPr lang="en-US" dirty="0"/>
              <a:t>Reduces random variation and exposes the structure of the underlying data to improve predictions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Also useful for visualizing time series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Other Preprocessing Methods</a:t>
            </a:r>
          </a:p>
        </p:txBody>
      </p:sp>
    </p:spTree>
    <p:extLst>
      <p:ext uri="{BB962C8B-B14F-4D97-AF65-F5344CB8AC3E}">
        <p14:creationId xmlns:p14="http://schemas.microsoft.com/office/powerpoint/2010/main" val="3477765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798" y="1027782"/>
            <a:ext cx="9760228" cy="480243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/>
                </a:solidFill>
              </a:rPr>
              <a:t>Lookahead: </a:t>
            </a:r>
            <a:r>
              <a:rPr lang="en-US" dirty="0"/>
              <a:t>When a model relies on data not available or known during the time period being modeled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Issues causing lookaheads: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Smoothing using data outside of the training period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Imputing missing data using data outside the training period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your model has a lookahead, the model accuracy may be inflated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Time Series Pitfalls: Lookaheads</a:t>
            </a:r>
          </a:p>
        </p:txBody>
      </p:sp>
    </p:spTree>
    <p:extLst>
      <p:ext uri="{BB962C8B-B14F-4D97-AF65-F5344CB8AC3E}">
        <p14:creationId xmlns:p14="http://schemas.microsoft.com/office/powerpoint/2010/main" val="2768166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9E657-0CB2-9C4E-A3B7-02DF0E7FE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300" y="3072493"/>
            <a:ext cx="9641188" cy="713013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Facebook Prophet Models</a:t>
            </a:r>
          </a:p>
        </p:txBody>
      </p:sp>
    </p:spTree>
    <p:extLst>
      <p:ext uri="{BB962C8B-B14F-4D97-AF65-F5344CB8AC3E}">
        <p14:creationId xmlns:p14="http://schemas.microsoft.com/office/powerpoint/2010/main" val="29706948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8372" y="1111348"/>
            <a:ext cx="9327645" cy="4740811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Systematic components: Components of time series with consistency or recurrence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Daily, weekly, and yearly seasonality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General movement or trends over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Non-systematic components: Random error or noise that cannot be directly modeled (residuals)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Accounts for: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Seasonality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Trends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Holidays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Changepoints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Extra regressors</a:t>
            </a:r>
            <a:endParaRPr lang="en-US" sz="1800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Prophet Models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CC9B965-9777-404B-85A8-6E619F1B2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170" y="3978828"/>
            <a:ext cx="3592644" cy="54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28831EA-F3E4-DE42-A56F-48FB99A46BDF}"/>
              </a:ext>
            </a:extLst>
          </p:cNvPr>
          <p:cNvSpPr txBox="1"/>
          <p:nvPr/>
        </p:nvSpPr>
        <p:spPr>
          <a:xfrm>
            <a:off x="7722474" y="4713565"/>
            <a:ext cx="3260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Sum of three functions: Growth, seasonality, holidays, and an error term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3926A6-C84F-1F4B-98A1-75975B1A1F91}"/>
              </a:ext>
            </a:extLst>
          </p:cNvPr>
          <p:cNvSpPr/>
          <p:nvPr/>
        </p:nvSpPr>
        <p:spPr>
          <a:xfrm>
            <a:off x="7478964" y="3978828"/>
            <a:ext cx="3747053" cy="176782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994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8373" y="1237498"/>
            <a:ext cx="9462054" cy="4740811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200" dirty="0"/>
              <a:t>Prophet provides three choices for growth functions: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1" dirty="0"/>
              <a:t>Linear growth: </a:t>
            </a:r>
            <a:r>
              <a:rPr lang="en-US" sz="2000" dirty="0"/>
              <a:t>Specifies a piecewise linear equation (think y = mx + b) with differing slopes between changepoints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1" dirty="0"/>
              <a:t>Logistic growth: </a:t>
            </a:r>
            <a:r>
              <a:rPr lang="en-US" sz="2000" dirty="0"/>
              <a:t>Good for cases with a cap or a floor on the possible model values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1" dirty="0"/>
              <a:t>Flat: </a:t>
            </a:r>
            <a:r>
              <a:rPr lang="en-US" sz="2000" dirty="0"/>
              <a:t>Can specify a flat trend with no growth over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Set with growth parameter in Prophet function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Trend: Growth Functions</a:t>
            </a:r>
          </a:p>
        </p:txBody>
      </p:sp>
    </p:spTree>
    <p:extLst>
      <p:ext uri="{BB962C8B-B14F-4D97-AF65-F5344CB8AC3E}">
        <p14:creationId xmlns:p14="http://schemas.microsoft.com/office/powerpoint/2010/main" val="14926770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799" y="1027782"/>
            <a:ext cx="5128592" cy="4995331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Seasonality/cyclical patterns are created by a Fourier Series curves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Made up of sine and cosine curves multiplied by coefficients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Seasonality can be specified as multiplicative or additive: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Additive: Seasonality is added to the trend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/>
              <a:t>Use if the peaks and troughs have roughly the same size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Multiplicative: Seasonality grows with the trend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/>
              <a:t>Use if you have increasing or changing seasonality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Set with growth parameter in Prophet function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Seasonality: Additive vs. Multiplicative</a:t>
            </a:r>
          </a:p>
        </p:txBody>
      </p:sp>
      <p:pic>
        <p:nvPicPr>
          <p:cNvPr id="24582" name="Picture 6" descr="png">
            <a:extLst>
              <a:ext uri="{FF2B5EF4-FFF2-40B4-BE49-F238E27FC236}">
                <a16:creationId xmlns:a16="http://schemas.microsoft.com/office/drawing/2014/main" id="{E4F13BBA-9F78-2B43-9794-4898B09E7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049" y="1130080"/>
            <a:ext cx="3860450" cy="229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4" name="Picture 8" descr="png">
            <a:extLst>
              <a:ext uri="{FF2B5EF4-FFF2-40B4-BE49-F238E27FC236}">
                <a16:creationId xmlns:a16="http://schemas.microsoft.com/office/drawing/2014/main" id="{8FCC4311-34ED-AA49-B238-6D9CAC11D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049" y="3930068"/>
            <a:ext cx="3860450" cy="229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319FBC7-51F0-4644-9877-6062D00B2B3A}"/>
              </a:ext>
            </a:extLst>
          </p:cNvPr>
          <p:cNvSpPr txBox="1"/>
          <p:nvPr/>
        </p:nvSpPr>
        <p:spPr>
          <a:xfrm>
            <a:off x="7961021" y="788087"/>
            <a:ext cx="3014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Additive Seasonality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B97AB8-8411-184F-B61A-562D08022A2D}"/>
              </a:ext>
            </a:extLst>
          </p:cNvPr>
          <p:cNvSpPr txBox="1"/>
          <p:nvPr/>
        </p:nvSpPr>
        <p:spPr>
          <a:xfrm>
            <a:off x="8083603" y="3560736"/>
            <a:ext cx="3014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Multiplicative Seasonality</a:t>
            </a:r>
          </a:p>
        </p:txBody>
      </p:sp>
    </p:spTree>
    <p:extLst>
      <p:ext uri="{BB962C8B-B14F-4D97-AF65-F5344CB8AC3E}">
        <p14:creationId xmlns:p14="http://schemas.microsoft.com/office/powerpoint/2010/main" val="11918589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8372" y="1111348"/>
            <a:ext cx="5231091" cy="4740811"/>
          </a:xfrm>
        </p:spPr>
        <p:txBody>
          <a:bodyPr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Prophet performs automated changepoint detection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accent1"/>
                </a:solidFill>
              </a:rPr>
              <a:t>Changepoints: </a:t>
            </a:r>
            <a:r>
              <a:rPr lang="en-US" sz="2200" dirty="0"/>
              <a:t>Abrupt changes in the trajectory or trend of the time series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How?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Specifies a large number of potential changepoints where the model allows the growth rate to change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Automatically detects significant changepoints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The user can also manually select changepoints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Dashed lines on the right show detected changepoints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Changepoints</a:t>
            </a:r>
          </a:p>
        </p:txBody>
      </p:sp>
      <p:pic>
        <p:nvPicPr>
          <p:cNvPr id="19466" name="Picture 10" descr="png">
            <a:extLst>
              <a:ext uri="{FF2B5EF4-FFF2-40B4-BE49-F238E27FC236}">
                <a16:creationId xmlns:a16="http://schemas.microsoft.com/office/drawing/2014/main" id="{BED9AC14-5CAE-114B-88B5-BCA501979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215" y="3481753"/>
            <a:ext cx="4413455" cy="262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8" name="Picture 12" descr="png">
            <a:extLst>
              <a:ext uri="{FF2B5EF4-FFF2-40B4-BE49-F238E27FC236}">
                <a16:creationId xmlns:a16="http://schemas.microsoft.com/office/drawing/2014/main" id="{595E11A5-FD6A-6D46-B0C7-94C1F9C3F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214" y="748009"/>
            <a:ext cx="4413456" cy="262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29843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8251" y="1607309"/>
            <a:ext cx="4005471" cy="374888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Can change the prior scale parameter (</a:t>
            </a:r>
            <a:r>
              <a:rPr lang="en-US" sz="2200" dirty="0" err="1"/>
              <a:t>changepoint_prior_scale</a:t>
            </a:r>
            <a:r>
              <a:rPr lang="en-US" sz="2200" dirty="0"/>
              <a:t>) to make the trend more flexible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Default is set as 0.05 and has a maximum of 1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The higher the value, the more flexible the trend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Decreases overfitting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Regularization</a:t>
            </a:r>
          </a:p>
        </p:txBody>
      </p:sp>
      <p:pic>
        <p:nvPicPr>
          <p:cNvPr id="21508" name="Picture 4" descr="png">
            <a:extLst>
              <a:ext uri="{FF2B5EF4-FFF2-40B4-BE49-F238E27FC236}">
                <a16:creationId xmlns:a16="http://schemas.microsoft.com/office/drawing/2014/main" id="{ADA832B5-862D-7A48-AE0E-B1B51ED4E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7246" y="921923"/>
            <a:ext cx="4298582" cy="255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png">
            <a:extLst>
              <a:ext uri="{FF2B5EF4-FFF2-40B4-BE49-F238E27FC236}">
                <a16:creationId xmlns:a16="http://schemas.microsoft.com/office/drawing/2014/main" id="{3BFE73A6-F4E2-F240-A330-EF04A3971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7246" y="3707550"/>
            <a:ext cx="4298582" cy="255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rved Left Arrow 1">
            <a:extLst>
              <a:ext uri="{FF2B5EF4-FFF2-40B4-BE49-F238E27FC236}">
                <a16:creationId xmlns:a16="http://schemas.microsoft.com/office/drawing/2014/main" id="{6D806F30-4F1B-7145-ACE2-807853795A81}"/>
              </a:ext>
            </a:extLst>
          </p:cNvPr>
          <p:cNvSpPr/>
          <p:nvPr/>
        </p:nvSpPr>
        <p:spPr>
          <a:xfrm>
            <a:off x="10947007" y="1767253"/>
            <a:ext cx="454228" cy="3429000"/>
          </a:xfrm>
          <a:prstGeom prst="curvedLeftArrow">
            <a:avLst>
              <a:gd name="adj1" fmla="val 20553"/>
              <a:gd name="adj2" fmla="val 67671"/>
              <a:gd name="adj3" fmla="val 271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E27562-3C91-B74B-8F11-9777B5E1B723}"/>
              </a:ext>
            </a:extLst>
          </p:cNvPr>
          <p:cNvSpPr txBox="1"/>
          <p:nvPr/>
        </p:nvSpPr>
        <p:spPr>
          <a:xfrm rot="5400000">
            <a:off x="10427559" y="3244334"/>
            <a:ext cx="2519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Decreasing Flexibility</a:t>
            </a:r>
          </a:p>
        </p:txBody>
      </p:sp>
    </p:spTree>
    <p:extLst>
      <p:ext uri="{BB962C8B-B14F-4D97-AF65-F5344CB8AC3E}">
        <p14:creationId xmlns:p14="http://schemas.microsoft.com/office/powerpoint/2010/main" val="30567354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798" y="1027782"/>
            <a:ext cx="9760228" cy="480243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Holidays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Can specify holidays and/or events and windows surrounding them to measure the recurring holiday effect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Have the option of using built-in country holidays or custom holidays/windows can be specified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Regressors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Can specify additional variables to control for confounding factors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Custom seasonality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In addition to standard daily, weekly, and yearly seasonality you can also specify custom seasonality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Customization: Holidays and Regressors</a:t>
            </a:r>
          </a:p>
        </p:txBody>
      </p:sp>
    </p:spTree>
    <p:extLst>
      <p:ext uri="{BB962C8B-B14F-4D97-AF65-F5344CB8AC3E}">
        <p14:creationId xmlns:p14="http://schemas.microsoft.com/office/powerpoint/2010/main" val="40305399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798" y="1130117"/>
            <a:ext cx="9760228" cy="4597766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 err="1">
                <a:solidFill>
                  <a:schemeClr val="accent1"/>
                </a:solidFill>
              </a:rPr>
              <a:t>add_country_holidays</a:t>
            </a:r>
            <a:r>
              <a:rPr lang="en-US" sz="2200" b="1" dirty="0">
                <a:solidFill>
                  <a:schemeClr val="accent1"/>
                </a:solidFill>
              </a:rPr>
              <a:t>: </a:t>
            </a:r>
            <a:r>
              <a:rPr lang="en-US" sz="2200" dirty="0"/>
              <a:t>Add holidays of a specific country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holidays: Set custom holidays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Will not work with </a:t>
            </a:r>
            <a:r>
              <a:rPr lang="en-US" sz="2000" dirty="0" err="1"/>
              <a:t>add_country_holidays</a:t>
            </a:r>
            <a:r>
              <a:rPr lang="en-US" sz="2000" dirty="0"/>
              <a:t> specified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accent1"/>
                </a:solidFill>
              </a:rPr>
              <a:t>changepoints: </a:t>
            </a:r>
            <a:r>
              <a:rPr lang="en-US" sz="2200" dirty="0"/>
              <a:t>Provide custom changepoints to model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 err="1">
                <a:solidFill>
                  <a:schemeClr val="accent1"/>
                </a:solidFill>
              </a:rPr>
              <a:t>changepoint_range</a:t>
            </a:r>
            <a:r>
              <a:rPr lang="en-US" sz="2200" b="1" dirty="0">
                <a:solidFill>
                  <a:schemeClr val="accent1"/>
                </a:solidFill>
              </a:rPr>
              <a:t>: </a:t>
            </a:r>
            <a:r>
              <a:rPr lang="en-US" sz="2200" dirty="0"/>
              <a:t>Sets the percentage of data in which trend changepoints are estimated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Note: Too many changepoints can cause overfitting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 err="1">
                <a:solidFill>
                  <a:schemeClr val="accent1"/>
                </a:solidFill>
              </a:rPr>
              <a:t>changepoint_prior_scale</a:t>
            </a:r>
            <a:r>
              <a:rPr lang="en-US" sz="2200" b="1" dirty="0">
                <a:solidFill>
                  <a:schemeClr val="accent1"/>
                </a:solidFill>
              </a:rPr>
              <a:t>: </a:t>
            </a:r>
            <a:r>
              <a:rPr lang="en-US" sz="2200" dirty="0"/>
              <a:t>Sets the flexibility of automatic changepoints detection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 err="1">
                <a:solidFill>
                  <a:schemeClr val="accent1"/>
                </a:solidFill>
              </a:rPr>
              <a:t>growth_floor</a:t>
            </a:r>
            <a:r>
              <a:rPr lang="en-US" sz="2200" b="1" dirty="0">
                <a:solidFill>
                  <a:schemeClr val="accent1"/>
                </a:solidFill>
              </a:rPr>
              <a:t> and </a:t>
            </a:r>
            <a:r>
              <a:rPr lang="en-US" sz="2200" b="1" dirty="0" err="1">
                <a:solidFill>
                  <a:schemeClr val="accent1"/>
                </a:solidFill>
              </a:rPr>
              <a:t>growth_cap</a:t>
            </a:r>
            <a:r>
              <a:rPr lang="en-US" sz="2200" b="1" dirty="0">
                <a:solidFill>
                  <a:schemeClr val="accent1"/>
                </a:solidFill>
              </a:rPr>
              <a:t>: </a:t>
            </a:r>
            <a:r>
              <a:rPr lang="en-US" sz="2200" dirty="0"/>
              <a:t>Used with logistic growth models, sets minimum and maximum that the model can reach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More model parameters can be found </a:t>
            </a:r>
            <a:r>
              <a:rPr lang="en-US" sz="2200" dirty="0">
                <a:hlinkClick r:id="rId2"/>
              </a:rPr>
              <a:t>here</a:t>
            </a:r>
            <a:r>
              <a:rPr lang="en-US" sz="22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Customization: Other Arguments</a:t>
            </a:r>
          </a:p>
        </p:txBody>
      </p:sp>
    </p:spTree>
    <p:extLst>
      <p:ext uri="{BB962C8B-B14F-4D97-AF65-F5344CB8AC3E}">
        <p14:creationId xmlns:p14="http://schemas.microsoft.com/office/powerpoint/2010/main" val="32011885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Example: Page Views of Peyton Manning Wikipedia</a:t>
            </a:r>
          </a:p>
        </p:txBody>
      </p:sp>
      <p:pic>
        <p:nvPicPr>
          <p:cNvPr id="28674" name="Picture 2" descr="png">
            <a:extLst>
              <a:ext uri="{FF2B5EF4-FFF2-40B4-BE49-F238E27FC236}">
                <a16:creationId xmlns:a16="http://schemas.microsoft.com/office/drawing/2014/main" id="{149F1DDF-F9B1-DE4C-97FB-A6FC7B09F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739" y="1377810"/>
            <a:ext cx="3744913" cy="502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Picture 4" descr="png">
            <a:extLst>
              <a:ext uri="{FF2B5EF4-FFF2-40B4-BE49-F238E27FC236}">
                <a16:creationId xmlns:a16="http://schemas.microsoft.com/office/drawing/2014/main" id="{DFD1702F-8310-7945-8650-7FB83AF49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543" y="1377810"/>
            <a:ext cx="3744913" cy="502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11546D-131B-DA43-AA18-E1C9EBFF87F2}"/>
              </a:ext>
            </a:extLst>
          </p:cNvPr>
          <p:cNvSpPr txBox="1"/>
          <p:nvPr/>
        </p:nvSpPr>
        <p:spPr>
          <a:xfrm>
            <a:off x="107705" y="1008478"/>
            <a:ext cx="3992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Holidays: Playoffs &amp; Superbowl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F6980D-084A-A04F-B09B-56102EAD4979}"/>
              </a:ext>
            </a:extLst>
          </p:cNvPr>
          <p:cNvSpPr txBox="1"/>
          <p:nvPr/>
        </p:nvSpPr>
        <p:spPr>
          <a:xfrm>
            <a:off x="4567024" y="1008478"/>
            <a:ext cx="3369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Regressors: NFL Sundays</a:t>
            </a:r>
          </a:p>
        </p:txBody>
      </p:sp>
      <p:pic>
        <p:nvPicPr>
          <p:cNvPr id="28680" name="Picture 8" descr="png">
            <a:extLst>
              <a:ext uri="{FF2B5EF4-FFF2-40B4-BE49-F238E27FC236}">
                <a16:creationId xmlns:a16="http://schemas.microsoft.com/office/drawing/2014/main" id="{B63C7C81-6507-A541-84B9-8F50E5446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48" y="1377810"/>
            <a:ext cx="3744912" cy="502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5F1A9D4-151F-2F47-8AA9-43DAD78EB437}"/>
              </a:ext>
            </a:extLst>
          </p:cNvPr>
          <p:cNvSpPr txBox="1"/>
          <p:nvPr/>
        </p:nvSpPr>
        <p:spPr>
          <a:xfrm>
            <a:off x="8403512" y="1008478"/>
            <a:ext cx="3628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Seasonality: On/Off Season</a:t>
            </a:r>
          </a:p>
        </p:txBody>
      </p:sp>
    </p:spTree>
    <p:extLst>
      <p:ext uri="{BB962C8B-B14F-4D97-AF65-F5344CB8AC3E}">
        <p14:creationId xmlns:p14="http://schemas.microsoft.com/office/powerpoint/2010/main" val="38217536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798" y="1027782"/>
            <a:ext cx="4617269" cy="480243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The most typical approach is to split the data into training, validation, and holdout data sets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The most recent values are often used as the validation data set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Judge performance based on “unseen” data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Use metrics such as mean absolute error, mean squared error, etc. </a:t>
            </a:r>
            <a:endParaRPr lang="en-US" sz="1800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Time Series Model Validation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363317-3779-72E3-D331-21629714065B}"/>
              </a:ext>
            </a:extLst>
          </p:cNvPr>
          <p:cNvSpPr txBox="1"/>
          <p:nvPr/>
        </p:nvSpPr>
        <p:spPr>
          <a:xfrm>
            <a:off x="7780439" y="4276594"/>
            <a:ext cx="371332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/>
                </a:solidFill>
              </a:rPr>
              <a:t>MSE: </a:t>
            </a:r>
            <a:r>
              <a:rPr lang="en-US" dirty="0"/>
              <a:t>$3,757,869,972,817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/>
                </a:solidFill>
              </a:rPr>
              <a:t>MAE: </a:t>
            </a:r>
            <a:r>
              <a:rPr lang="en-US" dirty="0"/>
              <a:t>$1,276,182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/>
                </a:solidFill>
              </a:rPr>
              <a:t>MAPE: </a:t>
            </a:r>
            <a:r>
              <a:rPr lang="en-US" dirty="0"/>
              <a:t>1.13%</a:t>
            </a:r>
          </a:p>
          <a:p>
            <a:endParaRPr lang="en-US" sz="1200" dirty="0"/>
          </a:p>
          <a:p>
            <a:pPr algn="ctr"/>
            <a:r>
              <a:rPr lang="en-US" dirty="0"/>
              <a:t>Average daily sales are $6,234,798. Not a good model!!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2013E2C-E060-0A04-99C4-DE5A5705C928}"/>
              </a:ext>
            </a:extLst>
          </p:cNvPr>
          <p:cNvGrpSpPr/>
          <p:nvPr/>
        </p:nvGrpSpPr>
        <p:grpSpPr>
          <a:xfrm>
            <a:off x="6998683" y="748073"/>
            <a:ext cx="4724400" cy="3619500"/>
            <a:chOff x="7262672" y="834998"/>
            <a:chExt cx="4724400" cy="3619500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0EE6515D-F646-6686-4772-8AAE0F2B20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2672" y="834998"/>
              <a:ext cx="4724400" cy="3619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6E36A93-107E-47F2-80C8-2DBAF507A85B}"/>
                </a:ext>
              </a:extLst>
            </p:cNvPr>
            <p:cNvSpPr/>
            <p:nvPr/>
          </p:nvSpPr>
          <p:spPr>
            <a:xfrm>
              <a:off x="8029641" y="1143640"/>
              <a:ext cx="1352898" cy="3962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3034F2D-1B4F-7751-6ADC-EE21F790581F}"/>
                </a:ext>
              </a:extLst>
            </p:cNvPr>
            <p:cNvSpPr txBox="1"/>
            <p:nvPr/>
          </p:nvSpPr>
          <p:spPr>
            <a:xfrm>
              <a:off x="8010939" y="1114707"/>
              <a:ext cx="13716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Actual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3A0CD89-2F5A-CD60-67D0-6BA121DE3312}"/>
                </a:ext>
              </a:extLst>
            </p:cNvPr>
            <p:cNvSpPr txBox="1"/>
            <p:nvPr/>
          </p:nvSpPr>
          <p:spPr>
            <a:xfrm>
              <a:off x="8010939" y="1293692"/>
              <a:ext cx="13716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Predicted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B55877D-EE86-25DF-6B67-509EAAF9D258}"/>
                </a:ext>
              </a:extLst>
            </p:cNvPr>
            <p:cNvSpPr/>
            <p:nvPr/>
          </p:nvSpPr>
          <p:spPr>
            <a:xfrm>
              <a:off x="7484165" y="839330"/>
              <a:ext cx="715618" cy="1927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AE31054C-AA65-EBC7-17F7-55290EBFC1ED}"/>
              </a:ext>
            </a:extLst>
          </p:cNvPr>
          <p:cNvSpPr/>
          <p:nvPr/>
        </p:nvSpPr>
        <p:spPr>
          <a:xfrm>
            <a:off x="9279290" y="4096916"/>
            <a:ext cx="715618" cy="192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0460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798" y="1027782"/>
            <a:ext cx="9760228" cy="480243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Prophet and other time series models are useful for more than just forecasting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Helpful for understanding: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Outliers or abrupt changes from trends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Seasonality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Holiday effect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Examples: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Understanding holiday effect or impact of severe weather on sales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Account for seasonality when performing outlier detection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Forecast product supply or sales in order to adjust staffing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How Can Prophet Be Used</a:t>
            </a:r>
          </a:p>
        </p:txBody>
      </p:sp>
    </p:spTree>
    <p:extLst>
      <p:ext uri="{BB962C8B-B14F-4D97-AF65-F5344CB8AC3E}">
        <p14:creationId xmlns:p14="http://schemas.microsoft.com/office/powerpoint/2010/main" val="16247784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4933" y="815237"/>
            <a:ext cx="6938790" cy="5227754"/>
          </a:xfrm>
        </p:spPr>
        <p:txBody>
          <a:bodyPr>
            <a:noAutofit/>
          </a:bodyPr>
          <a:lstStyle/>
          <a:p>
            <a:r>
              <a:rPr lang="en-US" sz="1400" dirty="0"/>
              <a:t>General Time Series Resources</a:t>
            </a:r>
          </a:p>
          <a:p>
            <a:r>
              <a:rPr lang="en-US" sz="1400" u="sng" dirty="0">
                <a:hlinkClick r:id="rId2"/>
              </a:rPr>
              <a:t>https://otexts.com/fpp2/index.html</a:t>
            </a:r>
            <a:endParaRPr lang="en-US" sz="1400" dirty="0"/>
          </a:p>
          <a:p>
            <a:r>
              <a:rPr lang="en-US" sz="1400" u="sng" dirty="0">
                <a:hlinkClick r:id="rId3"/>
              </a:rPr>
              <a:t>https://towardsdatascience.com/time-series-from-scratch-decomposing-time-series-data-7b7ad0c30fe7</a:t>
            </a:r>
            <a:endParaRPr lang="en-US" sz="1400" dirty="0"/>
          </a:p>
          <a:p>
            <a:r>
              <a:rPr lang="en-US" sz="1400" dirty="0"/>
              <a:t>MA, AR, ARMA, and ARIMA Models</a:t>
            </a:r>
          </a:p>
          <a:p>
            <a:r>
              <a:rPr lang="en-US" sz="1400" u="sng" dirty="0">
                <a:hlinkClick r:id="rId4"/>
              </a:rPr>
              <a:t>https://predictivehacks.com/arima-model-in-python/</a:t>
            </a:r>
            <a:endParaRPr lang="en-US" sz="1400" dirty="0"/>
          </a:p>
          <a:p>
            <a:r>
              <a:rPr lang="en-US" sz="1400" u="sng" dirty="0">
                <a:hlinkClick r:id="rId5"/>
              </a:rPr>
              <a:t>https://machinelearningmastery.com/make-sample-forecasts-arima-python/</a:t>
            </a:r>
            <a:endParaRPr lang="en-US" sz="1400" dirty="0"/>
          </a:p>
          <a:p>
            <a:r>
              <a:rPr lang="en-US" sz="1400" u="sng" dirty="0">
                <a:hlinkClick r:id="rId6"/>
              </a:rPr>
              <a:t>https://towardsdatascience.com/time-series-forecasting-arima-models-7f221e9eee06#:~:text=Stationary%20time%20series%20is%20when,when%20the%20series%20is%20stationary.&amp;text=Autocorrelation%20refers%20to%20how%20correlated,and%20including%20the%20lag%20unit</a:t>
            </a:r>
            <a:r>
              <a:rPr lang="en-US" sz="1400" dirty="0"/>
              <a:t>.</a:t>
            </a:r>
          </a:p>
          <a:p>
            <a:r>
              <a:rPr lang="en-US" sz="1400" u="sng" dirty="0">
                <a:hlinkClick r:id="rId7"/>
              </a:rPr>
              <a:t>https://towardsdatascience.com/defining-the-moving-average-model-for-time-series-forecasting-in-python-626781db2502</a:t>
            </a:r>
            <a:endParaRPr lang="en-US" sz="1400" dirty="0"/>
          </a:p>
          <a:p>
            <a:r>
              <a:rPr lang="en-US" sz="1400" u="sng" dirty="0">
                <a:hlinkClick r:id="rId8"/>
              </a:rPr>
              <a:t>https://www.geeksforgeeks.org/python-arima-model-for-time-series-forecasting/</a:t>
            </a:r>
            <a:endParaRPr lang="en-US" sz="1400" dirty="0"/>
          </a:p>
          <a:p>
            <a:r>
              <a:rPr lang="en-US" sz="1400" dirty="0"/>
              <a:t>Data Visualization</a:t>
            </a:r>
          </a:p>
          <a:p>
            <a:r>
              <a:rPr lang="en-US" sz="1400" u="sng" dirty="0">
                <a:hlinkClick r:id="rId9"/>
              </a:rPr>
              <a:t>https://machinelearningmastery.com/time-series-data-visualization-with-python/</a:t>
            </a:r>
            <a:endParaRPr lang="en-US" sz="1400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Time Series Resources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81050ED-D588-8245-BD51-75E43D40E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3181" y="1588919"/>
            <a:ext cx="2809902" cy="368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207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5CC26B0-0F49-4184-ADD9-4CB49ABB1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5055" y="700822"/>
            <a:ext cx="6938790" cy="5456354"/>
          </a:xfrm>
        </p:spPr>
        <p:txBody>
          <a:bodyPr>
            <a:noAutofit/>
          </a:bodyPr>
          <a:lstStyle/>
          <a:p>
            <a:r>
              <a:rPr lang="en-US" sz="1400" dirty="0"/>
              <a:t>Time Series Assumptions</a:t>
            </a:r>
          </a:p>
          <a:p>
            <a:r>
              <a:rPr lang="en-US" sz="1400" u="sng" dirty="0">
                <a:hlinkClick r:id="rId2"/>
              </a:rPr>
              <a:t>https://analyzingalpha.com/stationarity</a:t>
            </a:r>
            <a:endParaRPr lang="en-US" sz="1400" dirty="0"/>
          </a:p>
          <a:p>
            <a:r>
              <a:rPr lang="en-US" sz="1400" u="sng" dirty="0">
                <a:hlinkClick r:id="rId3"/>
              </a:rPr>
              <a:t>https://statisticsbyjim.com/time-series/autocorrelation-partial-autocorrelation/#:~:text=Autocorrelation%20is%20the%20correlation%20between,values%20influence%20the%20current%20value</a:t>
            </a:r>
            <a:r>
              <a:rPr lang="en-US" sz="1400" dirty="0"/>
              <a:t>.</a:t>
            </a:r>
          </a:p>
          <a:p>
            <a:r>
              <a:rPr lang="en-US" sz="1400" u="sng" dirty="0">
                <a:hlinkClick r:id="rId4"/>
              </a:rPr>
              <a:t>https://analyticsindiamag.com/an-overview-of-autocorrelation-seasonality-and-stationarity-in-time-series-data/</a:t>
            </a:r>
            <a:endParaRPr lang="en-US" sz="1400" dirty="0"/>
          </a:p>
          <a:p>
            <a:r>
              <a:rPr lang="en-US" sz="1400" u="sng" dirty="0">
                <a:hlinkClick r:id="rId5"/>
              </a:rPr>
              <a:t>https://www.influxdata.com/blog/autocorrelation-in-time-series-data/</a:t>
            </a:r>
            <a:endParaRPr lang="en-US" sz="1400" dirty="0"/>
          </a:p>
          <a:p>
            <a:r>
              <a:rPr lang="en-US" sz="1400" u="sng" dirty="0">
                <a:hlinkClick r:id="rId6"/>
              </a:rPr>
              <a:t>https://towardsdatascience.com/identifying-ar-and-ma-terms-using-acf-and-pacf-plots-in-time-series-forecasting-ccb9fd073db8</a:t>
            </a:r>
            <a:endParaRPr lang="en-US" sz="1400" dirty="0"/>
          </a:p>
          <a:p>
            <a:r>
              <a:rPr lang="en-US" sz="1400" u="sng" dirty="0">
                <a:hlinkClick r:id="rId7"/>
              </a:rPr>
              <a:t>https://analyticsindiamag.com/complete-guide-to-dickey-fuller-test-in-time-series-analysis/</a:t>
            </a:r>
            <a:endParaRPr lang="en-US" sz="1400" dirty="0"/>
          </a:p>
          <a:p>
            <a:r>
              <a:rPr lang="en-US" sz="1400" dirty="0"/>
              <a:t>Prophet</a:t>
            </a:r>
          </a:p>
          <a:p>
            <a:r>
              <a:rPr lang="en-US" sz="1400" u="sng" dirty="0">
                <a:hlinkClick r:id="rId8"/>
              </a:rPr>
              <a:t>https://pythondata.com/forecasting-time-series-data-prophet-trend-changepoints/</a:t>
            </a:r>
            <a:endParaRPr lang="en-US" sz="1400" dirty="0"/>
          </a:p>
          <a:p>
            <a:r>
              <a:rPr lang="en-US" sz="1400" u="sng" dirty="0">
                <a:hlinkClick r:id="rId9"/>
              </a:rPr>
              <a:t>https://towardsdatascience.com/time-series-analysis-with-facebook-prophet-how-it-works-and-how-to-use-it-f15ecf2c0e3a</a:t>
            </a:r>
            <a:r>
              <a:rPr lang="en-US" sz="1400" dirty="0"/>
              <a:t> </a:t>
            </a:r>
          </a:p>
          <a:p>
            <a:r>
              <a:rPr lang="en-US" sz="1400" u="sng" dirty="0">
                <a:hlinkClick r:id="rId10"/>
              </a:rPr>
              <a:t>https://www.analyticsvidhya.com/blog/2018/05/generate-accurate-forecasts-facebook-prophet-python-r/</a:t>
            </a:r>
            <a:endParaRPr lang="en-US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6405C3E-9CF7-42B6-A134-41EAB511A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54" y="-76421"/>
            <a:ext cx="10783229" cy="998344"/>
          </a:xfrm>
        </p:spPr>
        <p:txBody>
          <a:bodyPr>
            <a:normAutofit/>
          </a:bodyPr>
          <a:lstStyle/>
          <a:p>
            <a:r>
              <a:rPr lang="en-US" sz="4000" dirty="0"/>
              <a:t>Time Series Resources</a:t>
            </a:r>
          </a:p>
        </p:txBody>
      </p:sp>
    </p:spTree>
    <p:extLst>
      <p:ext uri="{BB962C8B-B14F-4D97-AF65-F5344CB8AC3E}">
        <p14:creationId xmlns:p14="http://schemas.microsoft.com/office/powerpoint/2010/main" val="2485842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setVTI">
  <a:themeElements>
    <a:clrScheme name="AnalogousFromRegularSeed_2SEEDS">
      <a:dk1>
        <a:srgbClr val="000000"/>
      </a:dk1>
      <a:lt1>
        <a:srgbClr val="FFFFFF"/>
      </a:lt1>
      <a:dk2>
        <a:srgbClr val="3D2229"/>
      </a:dk2>
      <a:lt2>
        <a:srgbClr val="E2E5E8"/>
      </a:lt2>
      <a:accent1>
        <a:srgbClr val="D56A17"/>
      </a:accent1>
      <a:accent2>
        <a:srgbClr val="E72D29"/>
      </a:accent2>
      <a:accent3>
        <a:srgbClr val="B8A221"/>
      </a:accent3>
      <a:accent4>
        <a:srgbClr val="14B4A3"/>
      </a:accent4>
      <a:accent5>
        <a:srgbClr val="29ADE7"/>
      </a:accent5>
      <a:accent6>
        <a:srgbClr val="174CD5"/>
      </a:accent6>
      <a:hlink>
        <a:srgbClr val="3F87BF"/>
      </a:hlink>
      <a:folHlink>
        <a:srgbClr val="7F7F7F"/>
      </a:folHlink>
    </a:clrScheme>
    <a:fontScheme name="Dante">
      <a:majorFont>
        <a:latin typeface="Univers Light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setVTI" id="{17A3166B-76FF-4669-8F6D-D4251AE158D8}" vid="{4532814A-B5F8-4CFD-BC69-A007D492DA4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42316</TotalTime>
  <Words>1734</Words>
  <Application>Microsoft Macintosh PowerPoint</Application>
  <PresentationFormat>Widescreen</PresentationFormat>
  <Paragraphs>220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Arial</vt:lpstr>
      <vt:lpstr>Calibri</vt:lpstr>
      <vt:lpstr>Dante (Headings)2</vt:lpstr>
      <vt:lpstr>Helvetica Neue Medium</vt:lpstr>
      <vt:lpstr>Segoe UI Semibold</vt:lpstr>
      <vt:lpstr>Univers</vt:lpstr>
      <vt:lpstr>Univers Light</vt:lpstr>
      <vt:lpstr>Wingdings 2</vt:lpstr>
      <vt:lpstr>OffsetVTI</vt:lpstr>
      <vt:lpstr>Time Series Deep Dive</vt:lpstr>
      <vt:lpstr>Links</vt:lpstr>
      <vt:lpstr>Class Machine Learning Example</vt:lpstr>
      <vt:lpstr>Overview of Time Series Analysis</vt:lpstr>
      <vt:lpstr>Time Series Modeling</vt:lpstr>
      <vt:lpstr>Time Series Use Cases</vt:lpstr>
      <vt:lpstr>Characteristics of Time Series</vt:lpstr>
      <vt:lpstr>Stationarity</vt:lpstr>
      <vt:lpstr>Stationarity Requirement</vt:lpstr>
      <vt:lpstr>Testing for Stationarity</vt:lpstr>
      <vt:lpstr>Autocorrelation</vt:lpstr>
      <vt:lpstr>Autocorrelation (ACF) Plots: Stationary</vt:lpstr>
      <vt:lpstr>Autocorrelation (ACF) Plots: Not Stationary</vt:lpstr>
      <vt:lpstr>Seasonality and Trends</vt:lpstr>
      <vt:lpstr>Data Preparation</vt:lpstr>
      <vt:lpstr>Missing Value Imputation</vt:lpstr>
      <vt:lpstr>Other Preprocessing Methods</vt:lpstr>
      <vt:lpstr>Time Series Pitfalls: Lookaheads</vt:lpstr>
      <vt:lpstr>Facebook Prophet Models</vt:lpstr>
      <vt:lpstr>Prophet Models</vt:lpstr>
      <vt:lpstr>Trend: Growth Functions</vt:lpstr>
      <vt:lpstr>Seasonality: Additive vs. Multiplicative</vt:lpstr>
      <vt:lpstr>Changepoints</vt:lpstr>
      <vt:lpstr>Regularization</vt:lpstr>
      <vt:lpstr>Customization: Holidays and Regressors</vt:lpstr>
      <vt:lpstr>Customization: Other Arguments</vt:lpstr>
      <vt:lpstr>Example: Page Views of Peyton Manning Wikipedia</vt:lpstr>
      <vt:lpstr>Time Series Model Validation</vt:lpstr>
      <vt:lpstr>How Can Prophet Be Used</vt:lpstr>
      <vt:lpstr>Time Series Resources</vt:lpstr>
      <vt:lpstr>Time Series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Group Session 2: Preprocessing</dc:title>
  <dc:creator>Kelsey Huntzberry</dc:creator>
  <cp:lastModifiedBy>Kelsey Huntzberry</cp:lastModifiedBy>
  <cp:revision>97</cp:revision>
  <dcterms:created xsi:type="dcterms:W3CDTF">2021-02-14T23:18:13Z</dcterms:created>
  <dcterms:modified xsi:type="dcterms:W3CDTF">2022-07-22T00:57:06Z</dcterms:modified>
</cp:coreProperties>
</file>