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20"/>
  </p:notesMasterIdLst>
  <p:sldIdLst>
    <p:sldId id="256" r:id="rId2"/>
    <p:sldId id="4097" r:id="rId3"/>
    <p:sldId id="4104" r:id="rId4"/>
    <p:sldId id="4111" r:id="rId5"/>
    <p:sldId id="4138" r:id="rId6"/>
    <p:sldId id="4137" r:id="rId7"/>
    <p:sldId id="4122" r:id="rId8"/>
    <p:sldId id="4144" r:id="rId9"/>
    <p:sldId id="4145" r:id="rId10"/>
    <p:sldId id="4147" r:id="rId11"/>
    <p:sldId id="4149" r:id="rId12"/>
    <p:sldId id="4148" r:id="rId13"/>
    <p:sldId id="4152" r:id="rId14"/>
    <p:sldId id="4150" r:id="rId15"/>
    <p:sldId id="4151" r:id="rId16"/>
    <p:sldId id="4153" r:id="rId17"/>
    <p:sldId id="4154" r:id="rId18"/>
    <p:sldId id="415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6530"/>
  </p:normalViewPr>
  <p:slideViewPr>
    <p:cSldViewPr snapToGrid="0" snapToObjects="1">
      <p:cViewPr varScale="1">
        <p:scale>
          <a:sx n="136" d="100"/>
          <a:sy n="136" d="100"/>
        </p:scale>
        <p:origin x="872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Huntzberry" userId="43627973-5d6e-444c-8375-eec6e7e55775" providerId="ADAL" clId="{E136056F-6966-894E-80AF-217866418F9A}"/>
    <pc:docChg chg="delSld modSld">
      <pc:chgData name="Kelsey Huntzberry" userId="43627973-5d6e-444c-8375-eec6e7e55775" providerId="ADAL" clId="{E136056F-6966-894E-80AF-217866418F9A}" dt="2021-08-27T19:59:35.073" v="18" actId="20577"/>
      <pc:docMkLst>
        <pc:docMk/>
      </pc:docMkLst>
      <pc:sldChg chg="modSp mod">
        <pc:chgData name="Kelsey Huntzberry" userId="43627973-5d6e-444c-8375-eec6e7e55775" providerId="ADAL" clId="{E136056F-6966-894E-80AF-217866418F9A}" dt="2021-08-27T19:59:35.073" v="18" actId="20577"/>
        <pc:sldMkLst>
          <pc:docMk/>
          <pc:sldMk cId="3142932740" sldId="256"/>
        </pc:sldMkLst>
        <pc:spChg chg="mod">
          <ac:chgData name="Kelsey Huntzberry" userId="43627973-5d6e-444c-8375-eec6e7e55775" providerId="ADAL" clId="{E136056F-6966-894E-80AF-217866418F9A}" dt="2021-08-27T19:59:35.073" v="18" actId="20577"/>
          <ac:spMkLst>
            <pc:docMk/>
            <pc:sldMk cId="3142932740" sldId="256"/>
            <ac:spMk id="2" creationId="{E7B6C201-67BE-7542-81E6-931361F95D21}"/>
          </ac:spMkLst>
        </pc:spChg>
      </pc:sldChg>
      <pc:sldChg chg="modSp mod">
        <pc:chgData name="Kelsey Huntzberry" userId="43627973-5d6e-444c-8375-eec6e7e55775" providerId="ADAL" clId="{E136056F-6966-894E-80AF-217866418F9A}" dt="2021-08-27T19:55:17.072" v="5" actId="20577"/>
        <pc:sldMkLst>
          <pc:docMk/>
          <pc:sldMk cId="3169173956" sldId="4111"/>
        </pc:sldMkLst>
        <pc:spChg chg="mod">
          <ac:chgData name="Kelsey Huntzberry" userId="43627973-5d6e-444c-8375-eec6e7e55775" providerId="ADAL" clId="{E136056F-6966-894E-80AF-217866418F9A}" dt="2021-08-27T19:55:17.072" v="5" actId="20577"/>
          <ac:spMkLst>
            <pc:docMk/>
            <pc:sldMk cId="3169173956" sldId="4111"/>
            <ac:spMk id="2" creationId="{72F9E657-0CB2-9C4E-A3B7-02DF0E7FE700}"/>
          </ac:spMkLst>
        </pc:spChg>
      </pc:sldChg>
      <pc:sldChg chg="del">
        <pc:chgData name="Kelsey Huntzberry" userId="43627973-5d6e-444c-8375-eec6e7e55775" providerId="ADAL" clId="{E136056F-6966-894E-80AF-217866418F9A}" dt="2021-08-27T19:55:24.879" v="6" actId="2696"/>
        <pc:sldMkLst>
          <pc:docMk/>
          <pc:sldMk cId="1685980532" sldId="4119"/>
        </pc:sldMkLst>
      </pc:sldChg>
      <pc:sldChg chg="del">
        <pc:chgData name="Kelsey Huntzberry" userId="43627973-5d6e-444c-8375-eec6e7e55775" providerId="ADAL" clId="{E136056F-6966-894E-80AF-217866418F9A}" dt="2021-08-27T19:55:27.335" v="8" actId="2696"/>
        <pc:sldMkLst>
          <pc:docMk/>
          <pc:sldMk cId="4168790034" sldId="4132"/>
        </pc:sldMkLst>
      </pc:sldChg>
      <pc:sldChg chg="del">
        <pc:chgData name="Kelsey Huntzberry" userId="43627973-5d6e-444c-8375-eec6e7e55775" providerId="ADAL" clId="{E136056F-6966-894E-80AF-217866418F9A}" dt="2021-08-27T19:55:26.423" v="7" actId="2696"/>
        <pc:sldMkLst>
          <pc:docMk/>
          <pc:sldMk cId="1144799986" sldId="4133"/>
        </pc:sldMkLst>
      </pc:sldChg>
      <pc:sldChg chg="del">
        <pc:chgData name="Kelsey Huntzberry" userId="43627973-5d6e-444c-8375-eec6e7e55775" providerId="ADAL" clId="{E136056F-6966-894E-80AF-217866418F9A}" dt="2021-08-27T19:55:28.556" v="9" actId="2696"/>
        <pc:sldMkLst>
          <pc:docMk/>
          <pc:sldMk cId="2065734119" sldId="4134"/>
        </pc:sldMkLst>
      </pc:sldChg>
      <pc:sldChg chg="del">
        <pc:chgData name="Kelsey Huntzberry" userId="43627973-5d6e-444c-8375-eec6e7e55775" providerId="ADAL" clId="{E136056F-6966-894E-80AF-217866418F9A}" dt="2021-08-27T19:55:28.992" v="10" actId="2696"/>
        <pc:sldMkLst>
          <pc:docMk/>
          <pc:sldMk cId="1961729147" sldId="4135"/>
        </pc:sldMkLst>
      </pc:sldChg>
      <pc:sldChg chg="del">
        <pc:chgData name="Kelsey Huntzberry" userId="43627973-5d6e-444c-8375-eec6e7e55775" providerId="ADAL" clId="{E136056F-6966-894E-80AF-217866418F9A}" dt="2021-08-27T19:55:29.436" v="11" actId="2696"/>
        <pc:sldMkLst>
          <pc:docMk/>
          <pc:sldMk cId="2389577806" sldId="4136"/>
        </pc:sldMkLst>
      </pc:sldChg>
      <pc:sldChg chg="del">
        <pc:chgData name="Kelsey Huntzberry" userId="43627973-5d6e-444c-8375-eec6e7e55775" providerId="ADAL" clId="{E136056F-6966-894E-80AF-217866418F9A}" dt="2021-08-27T19:55:30.497" v="13" actId="2696"/>
        <pc:sldMkLst>
          <pc:docMk/>
          <pc:sldMk cId="853404682" sldId="4140"/>
        </pc:sldMkLst>
      </pc:sldChg>
      <pc:sldChg chg="del">
        <pc:chgData name="Kelsey Huntzberry" userId="43627973-5d6e-444c-8375-eec6e7e55775" providerId="ADAL" clId="{E136056F-6966-894E-80AF-217866418F9A}" dt="2021-08-27T19:55:29.827" v="12" actId="2696"/>
        <pc:sldMkLst>
          <pc:docMk/>
          <pc:sldMk cId="2921295392" sldId="4141"/>
        </pc:sldMkLst>
      </pc:sldChg>
      <pc:sldChg chg="del">
        <pc:chgData name="Kelsey Huntzberry" userId="43627973-5d6e-444c-8375-eec6e7e55775" providerId="ADAL" clId="{E136056F-6966-894E-80AF-217866418F9A}" dt="2021-08-27T19:55:32.850" v="15" actId="2696"/>
        <pc:sldMkLst>
          <pc:docMk/>
          <pc:sldMk cId="3045342370" sldId="4142"/>
        </pc:sldMkLst>
      </pc:sldChg>
      <pc:sldChg chg="del">
        <pc:chgData name="Kelsey Huntzberry" userId="43627973-5d6e-444c-8375-eec6e7e55775" providerId="ADAL" clId="{E136056F-6966-894E-80AF-217866418F9A}" dt="2021-08-27T19:55:33.718" v="16" actId="2696"/>
        <pc:sldMkLst>
          <pc:docMk/>
          <pc:sldMk cId="1188312119" sldId="4143"/>
        </pc:sldMkLst>
      </pc:sldChg>
      <pc:sldChg chg="del">
        <pc:chgData name="Kelsey Huntzberry" userId="43627973-5d6e-444c-8375-eec6e7e55775" providerId="ADAL" clId="{E136056F-6966-894E-80AF-217866418F9A}" dt="2021-08-27T19:55:31.344" v="14" actId="2696"/>
        <pc:sldMkLst>
          <pc:docMk/>
          <pc:sldMk cId="3219540882" sldId="4146"/>
        </pc:sldMkLst>
      </pc:sldChg>
    </pc:docChg>
  </pc:docChgLst>
  <pc:docChgLst>
    <pc:chgData name="Kelsey Huntzberry" userId="43627973-5d6e-444c-8375-eec6e7e55775" providerId="ADAL" clId="{42066243-AF3F-AD4A-BD85-1C1C9AA171AB}"/>
    <pc:docChg chg="modSld">
      <pc:chgData name="Kelsey Huntzberry" userId="43627973-5d6e-444c-8375-eec6e7e55775" providerId="ADAL" clId="{42066243-AF3F-AD4A-BD85-1C1C9AA171AB}" dt="2021-07-11T17:38:19.634" v="0"/>
      <pc:docMkLst>
        <pc:docMk/>
      </pc:docMkLst>
      <pc:sldChg chg="addSp modSp">
        <pc:chgData name="Kelsey Huntzberry" userId="43627973-5d6e-444c-8375-eec6e7e55775" providerId="ADAL" clId="{42066243-AF3F-AD4A-BD85-1C1C9AA171AB}" dt="2021-07-11T17:38:19.634" v="0"/>
        <pc:sldMkLst>
          <pc:docMk/>
          <pc:sldMk cId="2554593366" sldId="4138"/>
        </pc:sldMkLst>
        <pc:spChg chg="add mod">
          <ac:chgData name="Kelsey Huntzberry" userId="43627973-5d6e-444c-8375-eec6e7e55775" providerId="ADAL" clId="{42066243-AF3F-AD4A-BD85-1C1C9AA171AB}" dt="2021-07-11T17:38:19.634" v="0"/>
          <ac:spMkLst>
            <pc:docMk/>
            <pc:sldMk cId="2554593366" sldId="4138"/>
            <ac:spMk id="7" creationId="{D7EE4D5D-7725-3B47-9E1A-6E85ADD9BC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2C3BBF-6074-8448-AE6A-86FDC157F2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42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Friday, August 27,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Friday, August 27,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Friday, August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Friday, August 27,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files.samhsa.gov/study/treatment-episode-data-set-admissions-teds-2018-nid190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cikit-learn.org/stable/modules/generated/sklearn.tree.DecisionTreeClassifier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what-is-out-of-bag-oob-score-in-random-forest-a7fa23d71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modules/generated/sklearn.ensemble.RandomForestClassifier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tboost.ai/news/catboost-enables-fast-gradient-boosting-on-decision-trees-using-gpu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cikit-learn.org/stable/modules/generated/sklearn.ensemble.GradientBoostingClassifier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Machine Learning for Beginners: </a:t>
            </a:r>
            <a:r>
              <a:rPr lang="en-US" sz="4800"/>
              <a:t>Class 6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8965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>
                <a:highlight>
                  <a:srgbClr val="FFFF00"/>
                </a:highlight>
              </a:rPr>
              <a:t>bit.ly</a:t>
            </a:r>
            <a:r>
              <a:rPr lang="en-US" dirty="0">
                <a:highlight>
                  <a:srgbClr val="FFFF00"/>
                </a:highlight>
              </a:rPr>
              <a:t>/machine-learning-introduction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 Machine Learning 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925E-1956-E94F-99AD-A607C992788C}"/>
              </a:ext>
            </a:extLst>
          </p:cNvPr>
          <p:cNvSpPr txBox="1"/>
          <p:nvPr/>
        </p:nvSpPr>
        <p:spPr>
          <a:xfrm>
            <a:off x="2902634" y="1676050"/>
            <a:ext cx="1630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Data: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87281-D61E-9245-B82C-4894B84B9104}"/>
              </a:ext>
            </a:extLst>
          </p:cNvPr>
          <p:cNvSpPr txBox="1"/>
          <p:nvPr/>
        </p:nvSpPr>
        <p:spPr>
          <a:xfrm>
            <a:off x="5561817" y="1680388"/>
            <a:ext cx="2548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Trying to Predict: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C7796-8A8D-C94F-96B2-C8455DFA5D0D}"/>
              </a:ext>
            </a:extLst>
          </p:cNvPr>
          <p:cNvSpPr txBox="1"/>
          <p:nvPr/>
        </p:nvSpPr>
        <p:spPr>
          <a:xfrm>
            <a:off x="9294929" y="1676049"/>
            <a:ext cx="131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Goal: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7E895C-D817-704B-B256-560E561D42E8}"/>
              </a:ext>
            </a:extLst>
          </p:cNvPr>
          <p:cNvGrpSpPr/>
          <p:nvPr/>
        </p:nvGrpSpPr>
        <p:grpSpPr>
          <a:xfrm>
            <a:off x="2436008" y="2166619"/>
            <a:ext cx="2588188" cy="2366129"/>
            <a:chOff x="1857472" y="3039530"/>
            <a:chExt cx="2588188" cy="23661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410354-A5DA-3447-8979-05C97B441453}"/>
                </a:ext>
              </a:extLst>
            </p:cNvPr>
            <p:cNvSpPr txBox="1"/>
            <p:nvPr/>
          </p:nvSpPr>
          <p:spPr>
            <a:xfrm>
              <a:off x="1881568" y="3099208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Includes every admission to a substance abuse treatment center that is publicly funded by the government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113CB-A2B6-BF44-8297-9B491F8BF272}"/>
                </a:ext>
              </a:extLst>
            </p:cNvPr>
            <p:cNvSpPr/>
            <p:nvPr/>
          </p:nvSpPr>
          <p:spPr>
            <a:xfrm>
              <a:off x="1857472" y="3039530"/>
              <a:ext cx="2564091" cy="23661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43D12-06D8-E142-AB71-C98D5E0856BD}"/>
              </a:ext>
            </a:extLst>
          </p:cNvPr>
          <p:cNvGrpSpPr/>
          <p:nvPr/>
        </p:nvGrpSpPr>
        <p:grpSpPr>
          <a:xfrm>
            <a:off x="5553990" y="2168537"/>
            <a:ext cx="2564092" cy="2364211"/>
            <a:chOff x="4624012" y="3041448"/>
            <a:chExt cx="2564092" cy="23642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8FB0B3-A9DF-084E-88D6-250F2417383A}"/>
                </a:ext>
              </a:extLst>
            </p:cNvPr>
            <p:cNvSpPr txBox="1"/>
            <p:nvPr/>
          </p:nvSpPr>
          <p:spPr>
            <a:xfrm>
              <a:off x="4624012" y="3099209"/>
              <a:ext cx="256409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Which admissions are ”first time admissions” and which were “repeat admissions”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33DB3-9357-6D48-899B-E95622E7A9FE}"/>
                </a:ext>
              </a:extLst>
            </p:cNvPr>
            <p:cNvSpPr/>
            <p:nvPr/>
          </p:nvSpPr>
          <p:spPr>
            <a:xfrm>
              <a:off x="4624012" y="3041448"/>
              <a:ext cx="2564092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75054-A438-164F-92D7-1085512E2041}"/>
              </a:ext>
            </a:extLst>
          </p:cNvPr>
          <p:cNvGrpSpPr/>
          <p:nvPr/>
        </p:nvGrpSpPr>
        <p:grpSpPr>
          <a:xfrm>
            <a:off x="8647877" y="2168537"/>
            <a:ext cx="2588189" cy="2364211"/>
            <a:chOff x="7447172" y="3041448"/>
            <a:chExt cx="2588189" cy="23642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459E04-985D-7443-8F9C-36237F4A5012}"/>
                </a:ext>
              </a:extLst>
            </p:cNvPr>
            <p:cNvSpPr txBox="1"/>
            <p:nvPr/>
          </p:nvSpPr>
          <p:spPr>
            <a:xfrm>
              <a:off x="7471269" y="3099209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To predict which individuals are at high risk for relapse upon admission to a substance abuse treatment facility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806106-B331-454E-BBF6-633F2B6F2B54}"/>
                </a:ext>
              </a:extLst>
            </p:cNvPr>
            <p:cNvSpPr/>
            <p:nvPr/>
          </p:nvSpPr>
          <p:spPr>
            <a:xfrm>
              <a:off x="7447172" y="3041448"/>
              <a:ext cx="2564091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852AEC3-6FF3-7F41-AA80-0B8D742CF51F}"/>
              </a:ext>
            </a:extLst>
          </p:cNvPr>
          <p:cNvSpPr txBox="1"/>
          <p:nvPr/>
        </p:nvSpPr>
        <p:spPr>
          <a:xfrm>
            <a:off x="4017420" y="5044383"/>
            <a:ext cx="563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Treatment Episode Data Set Available Here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69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040" y="3072493"/>
            <a:ext cx="9262447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Decision Trees Review</a:t>
            </a:r>
          </a:p>
        </p:txBody>
      </p:sp>
    </p:spTree>
    <p:extLst>
      <p:ext uri="{BB962C8B-B14F-4D97-AF65-F5344CB8AC3E}">
        <p14:creationId xmlns:p14="http://schemas.microsoft.com/office/powerpoint/2010/main" val="316917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3937971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Decision Tree model is a classification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It splits your data points into progressively smaller groups based on a series of yes or no questions from the model’s features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Questions can be based on categorical or numeric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Questions follow a tree-like structure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Decision Trees Overview</a:t>
            </a:r>
          </a:p>
        </p:txBody>
      </p:sp>
      <p:pic>
        <p:nvPicPr>
          <p:cNvPr id="6" name="Picture 2" descr="page147image39292992">
            <a:extLst>
              <a:ext uri="{FF2B5EF4-FFF2-40B4-BE49-F238E27FC236}">
                <a16:creationId xmlns:a16="http://schemas.microsoft.com/office/drawing/2014/main" id="{BF017823-97A1-FE41-A267-561CD44F2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93552"/>
            <a:ext cx="5522382" cy="30585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EE4D5D-7725-3B47-9E1A-6E85ADD9BCFC}"/>
              </a:ext>
            </a:extLst>
          </p:cNvPr>
          <p:cNvSpPr txBox="1"/>
          <p:nvPr/>
        </p:nvSpPr>
        <p:spPr>
          <a:xfrm>
            <a:off x="7623209" y="6535705"/>
            <a:ext cx="4754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Image Source: Machine Learning with R, 3</a:t>
            </a:r>
            <a:r>
              <a:rPr lang="en-US" sz="1100" baseline="30000" dirty="0"/>
              <a:t>rd</a:t>
            </a:r>
            <a:r>
              <a:rPr lang="en-US" sz="1100" dirty="0"/>
              <a:t> Edition by Brett Lantz</a:t>
            </a:r>
          </a:p>
        </p:txBody>
      </p:sp>
    </p:spTree>
    <p:extLst>
      <p:ext uri="{BB962C8B-B14F-4D97-AF65-F5344CB8AC3E}">
        <p14:creationId xmlns:p14="http://schemas.microsoft.com/office/powerpoint/2010/main" val="255459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3880219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Decision trees use the following structure: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The </a:t>
            </a:r>
            <a:r>
              <a:rPr lang="en-US" sz="1800" b="1" dirty="0"/>
              <a:t>root node </a:t>
            </a:r>
            <a:r>
              <a:rPr lang="en-US" sz="1800" dirty="0"/>
              <a:t>is the first node that begins the decision tree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The data flows through </a:t>
            </a:r>
            <a:r>
              <a:rPr lang="en-US" sz="1800" b="1" dirty="0"/>
              <a:t>decision nodes </a:t>
            </a:r>
            <a:r>
              <a:rPr lang="en-US" sz="1800" dirty="0"/>
              <a:t>where your data is narrowed down into progressively smaller, more specific groups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Leaf nodes or terminal nodes </a:t>
            </a:r>
            <a:r>
              <a:rPr lang="en-US" sz="1800" dirty="0"/>
              <a:t>are the final prediction based all of the yes or no questions asked in prior levels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Decision Trees Structure</a:t>
            </a:r>
          </a:p>
        </p:txBody>
      </p:sp>
      <p:pic>
        <p:nvPicPr>
          <p:cNvPr id="1026" name="Picture 2" descr="page147image39292992">
            <a:extLst>
              <a:ext uri="{FF2B5EF4-FFF2-40B4-BE49-F238E27FC236}">
                <a16:creationId xmlns:a16="http://schemas.microsoft.com/office/drawing/2014/main" id="{257AEF91-0942-C44A-9A57-D2D97A300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93552"/>
            <a:ext cx="5522382" cy="30585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414D99-4A56-4B4E-ADDB-43BE8E174B38}"/>
              </a:ext>
            </a:extLst>
          </p:cNvPr>
          <p:cNvSpPr txBox="1"/>
          <p:nvPr/>
        </p:nvSpPr>
        <p:spPr>
          <a:xfrm>
            <a:off x="7623209" y="6535705"/>
            <a:ext cx="4754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Image Source: Machine Learning with R, 3</a:t>
            </a:r>
            <a:r>
              <a:rPr lang="en-US" sz="1100" baseline="30000" dirty="0"/>
              <a:t>rd</a:t>
            </a:r>
            <a:r>
              <a:rPr lang="en-US" sz="1100" dirty="0"/>
              <a:t> Edition by Brett Lantz</a:t>
            </a:r>
          </a:p>
        </p:txBody>
      </p:sp>
    </p:spTree>
    <p:extLst>
      <p:ext uri="{BB962C8B-B14F-4D97-AF65-F5344CB8AC3E}">
        <p14:creationId xmlns:p14="http://schemas.microsoft.com/office/powerpoint/2010/main" val="1677594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Decision Tree Hyperparameters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03417114-B29F-184E-BB30-4A90AB537E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006719"/>
              </p:ext>
            </p:extLst>
          </p:nvPr>
        </p:nvGraphicFramePr>
        <p:xfrm>
          <a:off x="1825378" y="972820"/>
          <a:ext cx="10097875" cy="491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1488829326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622541335"/>
                    </a:ext>
                  </a:extLst>
                </a:gridCol>
                <a:gridCol w="3514195">
                  <a:extLst>
                    <a:ext uri="{9D8B030D-6E8A-4147-A177-3AD203B41FA5}">
                      <a16:colId xmlns:a16="http://schemas.microsoft.com/office/drawing/2014/main" val="322341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Hyperparameters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It Does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 It Helps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4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 Depth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maximum depth (i.e. number of levels) of a tree based 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Decreasing this number reduces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9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Minimum Samples Per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minimum number of observations for a split on a decision node to occur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Increasing this number reduces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Minimum Samples Per 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minimum number of observations in a final leaf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Increasing this number reduces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Minimum Weighted Fraction Per 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Fraction of total samples required to be in a leaf node. If a sample weight is provided, it will give values in the numerator higher weight if sample weight is higher.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 higher value reduces overfitting. Sample weights also help when there is class imbalance by giving less weight to the dominant class.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2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Maximum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Sets the maximum number of features to consider when looking for the best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Decreasing this number will reduce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6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Maximum Number of Leaf Nodes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Sets a maximum number of leaf nodes in final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Decreasing this number will reduce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24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Minimum Impurity Decrease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Minimum amount that the impurity can decrease to make a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Increasing this number will reduce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65183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36170CC-AC4B-C94E-84C7-0C80A119CE24}"/>
              </a:ext>
            </a:extLst>
          </p:cNvPr>
          <p:cNvSpPr txBox="1"/>
          <p:nvPr/>
        </p:nvSpPr>
        <p:spPr>
          <a:xfrm>
            <a:off x="6208295" y="6535554"/>
            <a:ext cx="6063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2"/>
              </a:rPr>
              <a:t>https://scikit-learn.org/stable/modules/generated/sklearn.tree.DecisionTreeClassifier.html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515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040" y="3072493"/>
            <a:ext cx="9262447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Ensemble Methods</a:t>
            </a:r>
          </a:p>
        </p:txBody>
      </p:sp>
    </p:spTree>
    <p:extLst>
      <p:ext uri="{BB962C8B-B14F-4D97-AF65-F5344CB8AC3E}">
        <p14:creationId xmlns:p14="http://schemas.microsoft.com/office/powerpoint/2010/main" val="2710253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5" y="1016845"/>
            <a:ext cx="9116364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decision tree is an example of a ”weak learner”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Tends to be less accurate because of its tendency to overfit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Often it is better to combine many “weak learners” together to get a better ”ensemble”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Types of ensemble methods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Bagging (or bootstrapping): Repeatedly run a model and average together the results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Boosting: Models are built sequentially and each model tries to further reduce the bias seen in previous models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Stacking: Multiple types of models are run and the results are combined with a final meta-classifier or meta-regressor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What Are Ensemble Methods?</a:t>
            </a:r>
          </a:p>
        </p:txBody>
      </p:sp>
    </p:spTree>
    <p:extLst>
      <p:ext uri="{BB962C8B-B14F-4D97-AF65-F5344CB8AC3E}">
        <p14:creationId xmlns:p14="http://schemas.microsoft.com/office/powerpoint/2010/main" val="4161511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4" y="1016845"/>
            <a:ext cx="9482125" cy="503871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Random forest can be used for classification or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random forest is built by combining many decision or regression tree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To train the model it uses: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 random subset of samples from your training data </a:t>
            </a:r>
            <a:r>
              <a:rPr lang="en-US" sz="2000" b="1" dirty="0"/>
              <a:t>with replacement </a:t>
            </a:r>
            <a:r>
              <a:rPr lang="en-US" sz="2000" dirty="0"/>
              <a:t>meaning some samples will be used multiple times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 random subset of features to create model splits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final prediction is made by majority vote of all the decision trees in classification and the mean for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Each tree will have high variance, using multiple trees will decrease variance as well as overall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Random Forest tends to be a high-performing model across many use cases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Random Forest</a:t>
            </a:r>
          </a:p>
        </p:txBody>
      </p:sp>
    </p:spTree>
    <p:extLst>
      <p:ext uri="{BB962C8B-B14F-4D97-AF65-F5344CB8AC3E}">
        <p14:creationId xmlns:p14="http://schemas.microsoft.com/office/powerpoint/2010/main" val="3518199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Random Forest Visualized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3DB8A82-B7AE-564C-8AC8-B554C4693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17" y="1023340"/>
            <a:ext cx="8313537" cy="483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647BC0-17A8-C041-9F39-6EFA041A862E}"/>
              </a:ext>
            </a:extLst>
          </p:cNvPr>
          <p:cNvSpPr txBox="1"/>
          <p:nvPr/>
        </p:nvSpPr>
        <p:spPr>
          <a:xfrm>
            <a:off x="5974080" y="6506678"/>
            <a:ext cx="6217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3"/>
              </a:rPr>
              <a:t>https://towardsdatascience.com/what-is-out-of-bag-oob-score-in-random-forest-a7fa23d710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9946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Additional Random Forest Hyperparameters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03417114-B29F-184E-BB30-4A90AB537E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232089"/>
              </p:ext>
            </p:extLst>
          </p:nvPr>
        </p:nvGraphicFramePr>
        <p:xfrm>
          <a:off x="1939003" y="1802999"/>
          <a:ext cx="978408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1488829326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622541335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22341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Hyperparameters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It Does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 It Helps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4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 Estimators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Number of trees in the forest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Increasing this value can decrease overfitting but may drastically increase training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9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Bootstrap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Whether a subset of samples are used in creating the tree. If false, all samples are used.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Bootstrapping decreases bias and tends to decrease overfitting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Class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Assign weights to specific classes.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Helpful if predicting one class is more important than predicting the other, if there is a large class imbalance, or if models are consistently not predicting well for one class.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Maximum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Maximum number of samples used to train each decision tree (can be an integer or a proportion)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Looking for a balance with the optimal bias and reduction overfitting.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2613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CF2B374-D3B4-4046-8E14-F39DDD52F7BC}"/>
              </a:ext>
            </a:extLst>
          </p:cNvPr>
          <p:cNvSpPr txBox="1"/>
          <p:nvPr/>
        </p:nvSpPr>
        <p:spPr>
          <a:xfrm>
            <a:off x="2398609" y="1039295"/>
            <a:ext cx="886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Decision Tree hyperparameters are available for Random Forest, but there are additional choices specific to Random Forest as well.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B0769E-DE68-4F40-A591-2DCF2177841E}"/>
              </a:ext>
            </a:extLst>
          </p:cNvPr>
          <p:cNvSpPr txBox="1"/>
          <p:nvPr/>
        </p:nvSpPr>
        <p:spPr>
          <a:xfrm>
            <a:off x="5733449" y="6590595"/>
            <a:ext cx="6458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3"/>
              </a:rPr>
              <a:t>https://scikit-learn.org/stable/modules/generated/sklearn.ensemble.RandomForestClassifier.html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395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4" y="1016845"/>
            <a:ext cx="9347372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We are starting with gradient boosted regressor because it is easiest to understand then we will build onto this for classification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Gradient boosting is similar to bagging in that it relies on the results from many decision trees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goal is to make adjustments and learn from errors made in previous iterations of the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Gradient Boosted Regressor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1278B7C9-624A-5146-A4C5-65D503552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69" y="3846293"/>
            <a:ext cx="3578836" cy="204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AC4DF181-95ED-8542-828F-BC9215ABC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023" y="3846293"/>
            <a:ext cx="4085060" cy="142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A8370733-DC24-6C46-AB1A-50EECDA04687}"/>
              </a:ext>
            </a:extLst>
          </p:cNvPr>
          <p:cNvSpPr/>
          <p:nvPr/>
        </p:nvSpPr>
        <p:spPr>
          <a:xfrm>
            <a:off x="6085398" y="4259813"/>
            <a:ext cx="961931" cy="404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80F93B-4227-A24B-9B44-C5C4B4130F18}"/>
              </a:ext>
            </a:extLst>
          </p:cNvPr>
          <p:cNvSpPr txBox="1"/>
          <p:nvPr/>
        </p:nvSpPr>
        <p:spPr>
          <a:xfrm>
            <a:off x="5444690" y="6505074"/>
            <a:ext cx="6747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Source: </a:t>
            </a:r>
            <a:r>
              <a:rPr lang="en-US" sz="1000" dirty="0">
                <a:hlinkClick r:id="rId4"/>
              </a:rPr>
              <a:t>https://catboost.ai/news/catboost-enables-fast-gradient-boosting-on-decision-trees-using-gpus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3923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3" y="1016844"/>
            <a:ext cx="9491751" cy="482569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Find the mean value of the target value in the training data. This is our “base” prediction.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Calculate the residuals for each observation (i.e. the actual minus the predicted value)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Multiply the residual by a learning rate value forcing the algorithm to make small incremental changes over a larger number of decision trees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Construct a decision tree to predict the residual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If there are multiple residuals in one leaf, find the mean residual for the entire leaf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Compute the new residuals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Repeat steps 3 through 5 until the number of decision trees equals the number specified in the hyperparameter number of estimators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Steps of Gradient Boosted Regressor</a:t>
            </a:r>
          </a:p>
        </p:txBody>
      </p:sp>
    </p:spTree>
    <p:extLst>
      <p:ext uri="{BB962C8B-B14F-4D97-AF65-F5344CB8AC3E}">
        <p14:creationId xmlns:p14="http://schemas.microsoft.com/office/powerpoint/2010/main" val="1478135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613" y="1182953"/>
            <a:ext cx="8309179" cy="5038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The final prediction will be the mean calculated in step 1 plus the predicted residuals from all of the decision trees added together.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Gradient Boosted Regressor: Obtaining Prediction</a:t>
            </a:r>
          </a:p>
        </p:txBody>
      </p:sp>
      <p:pic>
        <p:nvPicPr>
          <p:cNvPr id="14338" name="Picture 2" descr="visualizing gradient boosting over decision trees">
            <a:extLst>
              <a:ext uri="{FF2B5EF4-FFF2-40B4-BE49-F238E27FC236}">
                <a16:creationId xmlns:a16="http://schemas.microsoft.com/office/drawing/2014/main" id="{404FD8A2-E00E-9043-8E76-0BA459937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3" t="13656" r="5136" b="18615"/>
          <a:stretch/>
        </p:blipFill>
        <p:spPr bwMode="auto">
          <a:xfrm>
            <a:off x="2138568" y="3656102"/>
            <a:ext cx="9068632" cy="191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242E00-55A9-D74D-9396-BEE4A926D9DB}"/>
              </a:ext>
            </a:extLst>
          </p:cNvPr>
          <p:cNvSpPr txBox="1"/>
          <p:nvPr/>
        </p:nvSpPr>
        <p:spPr>
          <a:xfrm>
            <a:off x="2566219" y="2925462"/>
            <a:ext cx="1818968" cy="38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Base Value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FE211-FDF1-404A-8064-4B076676FC65}"/>
              </a:ext>
            </a:extLst>
          </p:cNvPr>
          <p:cNvSpPr txBox="1"/>
          <p:nvPr/>
        </p:nvSpPr>
        <p:spPr>
          <a:xfrm>
            <a:off x="5137355" y="2925462"/>
            <a:ext cx="21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Residual Decision Tree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3EFC57-7953-2E45-8909-1A9E2B520B79}"/>
              </a:ext>
            </a:extLst>
          </p:cNvPr>
          <p:cNvSpPr txBox="1"/>
          <p:nvPr/>
        </p:nvSpPr>
        <p:spPr>
          <a:xfrm>
            <a:off x="9122903" y="2925461"/>
            <a:ext cx="21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Residual Decision Tree N</a:t>
            </a:r>
          </a:p>
        </p:txBody>
      </p:sp>
    </p:spTree>
    <p:extLst>
      <p:ext uri="{BB962C8B-B14F-4D97-AF65-F5344CB8AC3E}">
        <p14:creationId xmlns:p14="http://schemas.microsoft.com/office/powerpoint/2010/main" val="2606706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3" y="1016845"/>
            <a:ext cx="9491751" cy="4233581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Several adjustments have to be made to the modeling method to predict categories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 obtain the base value, you find the log odds of the target feature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Equals the number of true values divided by number of false values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This value is then converted to a probability using the logistic function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residuals are then calculated for each instance in the training data set and multiplied by the learning 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new decision tree is used to predict this residual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When there is more than one prediction in a leaf, use the following formula to get a single value: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Gradient Boosted Classifier Modifications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462F970F-C981-6747-B3EB-C3777F4C6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7" t="18040" r="25646" b="12915"/>
          <a:stretch/>
        </p:blipFill>
        <p:spPr bwMode="auto">
          <a:xfrm>
            <a:off x="3770048" y="5178301"/>
            <a:ext cx="5260259" cy="82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401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03" y="1144664"/>
            <a:ext cx="8866213" cy="423358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 make new predictions the model uses the following formula for every decision trees created, adding the output together: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Then the logistic function is used to convert the prediction into a probability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Gradient Boosted Classifier: Making Predictions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CF281-821C-3443-8561-BCDBE537A730}"/>
              </a:ext>
            </a:extLst>
          </p:cNvPr>
          <p:cNvSpPr txBox="1"/>
          <p:nvPr/>
        </p:nvSpPr>
        <p:spPr>
          <a:xfrm>
            <a:off x="2566219" y="2546554"/>
            <a:ext cx="8107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Base Log Odds + (Learning Rate * Predicted Residual Value)</a:t>
            </a:r>
          </a:p>
        </p:txBody>
      </p:sp>
    </p:spTree>
    <p:extLst>
      <p:ext uri="{BB962C8B-B14F-4D97-AF65-F5344CB8AC3E}">
        <p14:creationId xmlns:p14="http://schemas.microsoft.com/office/powerpoint/2010/main" val="1698973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858856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Additional Gradient Boosted Trees Hyperparameters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03417114-B29F-184E-BB30-4A90AB537E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742408"/>
              </p:ext>
            </p:extLst>
          </p:nvPr>
        </p:nvGraphicFramePr>
        <p:xfrm>
          <a:off x="563880" y="1587038"/>
          <a:ext cx="11064240" cy="4818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1488829326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622541335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3223413836"/>
                    </a:ext>
                  </a:extLst>
                </a:gridCol>
              </a:tblGrid>
              <a:tr h="338328">
                <a:tc>
                  <a:txBody>
                    <a:bodyPr/>
                    <a:lstStyle/>
                    <a:p>
                      <a:r>
                        <a:rPr lang="en-US" sz="1600" dirty="0"/>
                        <a:t>Hyperparameters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What It Does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 It Helps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4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Number of Estimators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Number of trees to train to include in the prediction value.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Trade off between number of estimators and learning rate. Usually a larger number results in better performance but longer training/prediction times.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9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Learning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Shrinks the contribution of each tree by this value.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Trade off between learning rate and the number of estimators.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Subsample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The fraction of samples used for fitting the number of base learners. Default is one. When &lt; 1 this is called Stochastic Gradient Boosting.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Values less than 1 results in a reduction in variance and an increase in bias.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Loss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Choose loss function to optimize when splitting the data.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Various options available for classification and regression.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4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Tolerance for early stopping. If the loss is not improved by at least the tolerance for specified number of iterations no change, training stops.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Larger numbers will decrease overfitting.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2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Number of Iterations No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Used to decide if early stopping will be used to terminate training when validation score is not improving.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The larger the number, the more accurate the decision to stop early will be. However, it will take longer to train.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Validation Fraction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Proportion of training data used as a validation set for early stopping.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The larger the fraction, the more accurate the decision to stop early will be. However, it will take longer to train.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997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CF2B374-D3B4-4046-8E14-F39DDD52F7BC}"/>
              </a:ext>
            </a:extLst>
          </p:cNvPr>
          <p:cNvSpPr txBox="1"/>
          <p:nvPr/>
        </p:nvSpPr>
        <p:spPr>
          <a:xfrm>
            <a:off x="1663566" y="931315"/>
            <a:ext cx="886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Decision Tree hyperparameters are available for Gradient Boosted Trees, but there are additional choices specific to Gradient Boosted Trees as well.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68491-ED17-174E-9576-93907E9FAA9B}"/>
              </a:ext>
            </a:extLst>
          </p:cNvPr>
          <p:cNvSpPr txBox="1"/>
          <p:nvPr/>
        </p:nvSpPr>
        <p:spPr>
          <a:xfrm>
            <a:off x="6192253" y="6627168"/>
            <a:ext cx="62058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</a:t>
            </a:r>
            <a:r>
              <a:rPr lang="en-US" sz="900" dirty="0">
                <a:hlinkClick r:id="rId2"/>
              </a:rPr>
              <a:t>https://scikit-learn.org/stable/modules/generated/sklearn.ensemble.GradientBoostingClassifier.html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63416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26207</TotalTime>
  <Words>1582</Words>
  <Application>Microsoft Macintosh PowerPoint</Application>
  <PresentationFormat>Widescreen</PresentationFormat>
  <Paragraphs>154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Dante (Headings)2</vt:lpstr>
      <vt:lpstr>Helvetica Neue Medium</vt:lpstr>
      <vt:lpstr>Segoe UI Semibold</vt:lpstr>
      <vt:lpstr>Univers</vt:lpstr>
      <vt:lpstr>Univers Light</vt:lpstr>
      <vt:lpstr>Wingdings 2</vt:lpstr>
      <vt:lpstr>OffsetVTI</vt:lpstr>
      <vt:lpstr>Machine Learning for Beginners: Class 6</vt:lpstr>
      <vt:lpstr>Links</vt:lpstr>
      <vt:lpstr>Class Machine Learning Example</vt:lpstr>
      <vt:lpstr>Decision Trees Review</vt:lpstr>
      <vt:lpstr>Decision Trees Overview</vt:lpstr>
      <vt:lpstr>Decision Trees Structure</vt:lpstr>
      <vt:lpstr>Decision Tree Hyperparameters</vt:lpstr>
      <vt:lpstr>Ensemble Methods</vt:lpstr>
      <vt:lpstr>What Are Ensemble Methods?</vt:lpstr>
      <vt:lpstr>Random Forest</vt:lpstr>
      <vt:lpstr>Random Forest Visualized</vt:lpstr>
      <vt:lpstr>Additional Random Forest Hyperparameters</vt:lpstr>
      <vt:lpstr>Gradient Boosted Regressor</vt:lpstr>
      <vt:lpstr>Steps of Gradient Boosted Regressor</vt:lpstr>
      <vt:lpstr>Gradient Boosted Regressor: Obtaining Prediction</vt:lpstr>
      <vt:lpstr>Gradient Boosted Classifier Modifications</vt:lpstr>
      <vt:lpstr>Gradient Boosted Classifier: Making Predictions</vt:lpstr>
      <vt:lpstr>Additional Gradient Boosted Trees Hyperparameters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91</cp:revision>
  <dcterms:created xsi:type="dcterms:W3CDTF">2021-02-14T23:18:13Z</dcterms:created>
  <dcterms:modified xsi:type="dcterms:W3CDTF">2021-08-27T19:59:53Z</dcterms:modified>
</cp:coreProperties>
</file>