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2" r:id="rId1"/>
  </p:sldMasterIdLst>
  <p:notesMasterIdLst>
    <p:notesMasterId r:id="rId24"/>
  </p:notesMasterIdLst>
  <p:sldIdLst>
    <p:sldId id="256" r:id="rId2"/>
    <p:sldId id="4097" r:id="rId3"/>
    <p:sldId id="4104" r:id="rId4"/>
    <p:sldId id="4111" r:id="rId5"/>
    <p:sldId id="4119" r:id="rId6"/>
    <p:sldId id="4121" r:id="rId7"/>
    <p:sldId id="4122" r:id="rId8"/>
    <p:sldId id="4123" r:id="rId9"/>
    <p:sldId id="4125" r:id="rId10"/>
    <p:sldId id="4093" r:id="rId11"/>
    <p:sldId id="4118" r:id="rId12"/>
    <p:sldId id="4126" r:id="rId13"/>
    <p:sldId id="4127" r:id="rId14"/>
    <p:sldId id="4096" r:id="rId15"/>
    <p:sldId id="4128" r:id="rId16"/>
    <p:sldId id="4129" r:id="rId17"/>
    <p:sldId id="4130" r:id="rId18"/>
    <p:sldId id="4131" r:id="rId19"/>
    <p:sldId id="532" r:id="rId20"/>
    <p:sldId id="534" r:id="rId21"/>
    <p:sldId id="533" r:id="rId22"/>
    <p:sldId id="56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2D30DA-1B7B-5A44-B687-99BCF7E0175E}" v="2" dt="2021-05-06T22:58:11.7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70"/>
    <p:restoredTop sz="96534"/>
  </p:normalViewPr>
  <p:slideViewPr>
    <p:cSldViewPr snapToGrid="0" snapToObjects="1">
      <p:cViewPr varScale="1">
        <p:scale>
          <a:sx n="131" d="100"/>
          <a:sy n="131" d="100"/>
        </p:scale>
        <p:origin x="1032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sey Huntzberry" userId="43627973-5d6e-444c-8375-eec6e7e55775" providerId="ADAL" clId="{162D30DA-1B7B-5A44-B687-99BCF7E0175E}"/>
    <pc:docChg chg="undo custSel addSld delSld modSld">
      <pc:chgData name="Kelsey Huntzberry" userId="43627973-5d6e-444c-8375-eec6e7e55775" providerId="ADAL" clId="{162D30DA-1B7B-5A44-B687-99BCF7E0175E}" dt="2021-05-06T23:03:26.639" v="350" actId="1076"/>
      <pc:docMkLst>
        <pc:docMk/>
      </pc:docMkLst>
      <pc:sldChg chg="modSp mod">
        <pc:chgData name="Kelsey Huntzberry" userId="43627973-5d6e-444c-8375-eec6e7e55775" providerId="ADAL" clId="{162D30DA-1B7B-5A44-B687-99BCF7E0175E}" dt="2021-05-06T22:42:21.312" v="0" actId="1036"/>
        <pc:sldMkLst>
          <pc:docMk/>
          <pc:sldMk cId="3142932740" sldId="256"/>
        </pc:sldMkLst>
        <pc:picChg chg="mod">
          <ac:chgData name="Kelsey Huntzberry" userId="43627973-5d6e-444c-8375-eec6e7e55775" providerId="ADAL" clId="{162D30DA-1B7B-5A44-B687-99BCF7E0175E}" dt="2021-05-06T22:42:21.312" v="0" actId="1036"/>
          <ac:picMkLst>
            <pc:docMk/>
            <pc:sldMk cId="3142932740" sldId="256"/>
            <ac:picMk id="4" creationId="{4638ADAC-465E-4BCE-84EC-450857CCFD39}"/>
          </ac:picMkLst>
        </pc:picChg>
      </pc:sldChg>
      <pc:sldChg chg="modSp add mod">
        <pc:chgData name="Kelsey Huntzberry" userId="43627973-5d6e-444c-8375-eec6e7e55775" providerId="ADAL" clId="{162D30DA-1B7B-5A44-B687-99BCF7E0175E}" dt="2021-05-06T22:59:54.487" v="302" actId="1076"/>
        <pc:sldMkLst>
          <pc:docMk/>
          <pc:sldMk cId="3706163144" sldId="532"/>
        </pc:sldMkLst>
        <pc:spChg chg="mod">
          <ac:chgData name="Kelsey Huntzberry" userId="43627973-5d6e-444c-8375-eec6e7e55775" providerId="ADAL" clId="{162D30DA-1B7B-5A44-B687-99BCF7E0175E}" dt="2021-05-06T22:53:34.269" v="240" actId="1076"/>
          <ac:spMkLst>
            <pc:docMk/>
            <pc:sldMk cId="3706163144" sldId="532"/>
            <ac:spMk id="13" creationId="{00000000-0000-0000-0000-000000000000}"/>
          </ac:spMkLst>
        </pc:spChg>
        <pc:spChg chg="mod">
          <ac:chgData name="Kelsey Huntzberry" userId="43627973-5d6e-444c-8375-eec6e7e55775" providerId="ADAL" clId="{162D30DA-1B7B-5A44-B687-99BCF7E0175E}" dt="2021-05-06T22:59:54.487" v="302" actId="1076"/>
          <ac:spMkLst>
            <pc:docMk/>
            <pc:sldMk cId="3706163144" sldId="532"/>
            <ac:spMk id="14" creationId="{00000000-0000-0000-0000-000000000000}"/>
          </ac:spMkLst>
        </pc:spChg>
        <pc:picChg chg="mod modCrop">
          <ac:chgData name="Kelsey Huntzberry" userId="43627973-5d6e-444c-8375-eec6e7e55775" providerId="ADAL" clId="{162D30DA-1B7B-5A44-B687-99BCF7E0175E}" dt="2021-05-06T22:54:05.152" v="248" actId="1076"/>
          <ac:picMkLst>
            <pc:docMk/>
            <pc:sldMk cId="3706163144" sldId="532"/>
            <ac:picMk id="2" creationId="{3AA49A28-39CB-3F40-8055-0A95C494E051}"/>
          </ac:picMkLst>
        </pc:picChg>
      </pc:sldChg>
      <pc:sldChg chg="modSp add mod">
        <pc:chgData name="Kelsey Huntzberry" userId="43627973-5d6e-444c-8375-eec6e7e55775" providerId="ADAL" clId="{162D30DA-1B7B-5A44-B687-99BCF7E0175E}" dt="2021-05-06T23:02:45.545" v="334" actId="12"/>
        <pc:sldMkLst>
          <pc:docMk/>
          <pc:sldMk cId="2719796623" sldId="533"/>
        </pc:sldMkLst>
        <pc:spChg chg="mod">
          <ac:chgData name="Kelsey Huntzberry" userId="43627973-5d6e-444c-8375-eec6e7e55775" providerId="ADAL" clId="{162D30DA-1B7B-5A44-B687-99BCF7E0175E}" dt="2021-05-06T23:00:30.019" v="308" actId="1076"/>
          <ac:spMkLst>
            <pc:docMk/>
            <pc:sldMk cId="2719796623" sldId="533"/>
            <ac:spMk id="13" creationId="{00000000-0000-0000-0000-000000000000}"/>
          </ac:spMkLst>
        </pc:spChg>
        <pc:spChg chg="mod">
          <ac:chgData name="Kelsey Huntzberry" userId="43627973-5d6e-444c-8375-eec6e7e55775" providerId="ADAL" clId="{162D30DA-1B7B-5A44-B687-99BCF7E0175E}" dt="2021-05-06T23:02:45.545" v="334" actId="12"/>
          <ac:spMkLst>
            <pc:docMk/>
            <pc:sldMk cId="2719796623" sldId="533"/>
            <ac:spMk id="14" creationId="{00000000-0000-0000-0000-000000000000}"/>
          </ac:spMkLst>
        </pc:spChg>
        <pc:picChg chg="mod">
          <ac:chgData name="Kelsey Huntzberry" userId="43627973-5d6e-444c-8375-eec6e7e55775" providerId="ADAL" clId="{162D30DA-1B7B-5A44-B687-99BCF7E0175E}" dt="2021-05-06T23:01:31.950" v="318" actId="1076"/>
          <ac:picMkLst>
            <pc:docMk/>
            <pc:sldMk cId="2719796623" sldId="533"/>
            <ac:picMk id="3" creationId="{C29BF72B-C6BC-9E4E-B248-8703448A1708}"/>
          </ac:picMkLst>
        </pc:picChg>
        <pc:picChg chg="mod">
          <ac:chgData name="Kelsey Huntzberry" userId="43627973-5d6e-444c-8375-eec6e7e55775" providerId="ADAL" clId="{162D30DA-1B7B-5A44-B687-99BCF7E0175E}" dt="2021-05-06T23:01:34.511" v="319" actId="1076"/>
          <ac:picMkLst>
            <pc:docMk/>
            <pc:sldMk cId="2719796623" sldId="533"/>
            <ac:picMk id="7" creationId="{1FD1435C-8883-9B45-B1E4-DE313A953184}"/>
          </ac:picMkLst>
        </pc:picChg>
      </pc:sldChg>
      <pc:sldChg chg="addSp delSp modSp add mod">
        <pc:chgData name="Kelsey Huntzberry" userId="43627973-5d6e-444c-8375-eec6e7e55775" providerId="ADAL" clId="{162D30DA-1B7B-5A44-B687-99BCF7E0175E}" dt="2021-05-06T23:00:13.944" v="304" actId="1076"/>
        <pc:sldMkLst>
          <pc:docMk/>
          <pc:sldMk cId="1941839071" sldId="534"/>
        </pc:sldMkLst>
        <pc:spChg chg="add del mod topLvl">
          <ac:chgData name="Kelsey Huntzberry" userId="43627973-5d6e-444c-8375-eec6e7e55775" providerId="ADAL" clId="{162D30DA-1B7B-5A44-B687-99BCF7E0175E}" dt="2021-05-06T22:58:09.606" v="283" actId="478"/>
          <ac:spMkLst>
            <pc:docMk/>
            <pc:sldMk cId="1941839071" sldId="534"/>
            <ac:spMk id="2" creationId="{237A892B-44B8-9D43-9820-E2F9A1F25E44}"/>
          </ac:spMkLst>
        </pc:spChg>
        <pc:spChg chg="mod">
          <ac:chgData name="Kelsey Huntzberry" userId="43627973-5d6e-444c-8375-eec6e7e55775" providerId="ADAL" clId="{162D30DA-1B7B-5A44-B687-99BCF7E0175E}" dt="2021-05-06T23:00:13.944" v="304" actId="1076"/>
          <ac:spMkLst>
            <pc:docMk/>
            <pc:sldMk cId="1941839071" sldId="534"/>
            <ac:spMk id="13" creationId="{00000000-0000-0000-0000-000000000000}"/>
          </ac:spMkLst>
        </pc:spChg>
        <pc:spChg chg="mod">
          <ac:chgData name="Kelsey Huntzberry" userId="43627973-5d6e-444c-8375-eec6e7e55775" providerId="ADAL" clId="{162D30DA-1B7B-5A44-B687-99BCF7E0175E}" dt="2021-05-06T22:59:22.250" v="297" actId="1076"/>
          <ac:spMkLst>
            <pc:docMk/>
            <pc:sldMk cId="1941839071" sldId="534"/>
            <ac:spMk id="14" creationId="{00000000-0000-0000-0000-000000000000}"/>
          </ac:spMkLst>
        </pc:spChg>
        <pc:grpChg chg="add del">
          <ac:chgData name="Kelsey Huntzberry" userId="43627973-5d6e-444c-8375-eec6e7e55775" providerId="ADAL" clId="{162D30DA-1B7B-5A44-B687-99BCF7E0175E}" dt="2021-05-06T22:58:05.820" v="280" actId="164"/>
          <ac:grpSpMkLst>
            <pc:docMk/>
            <pc:sldMk cId="1941839071" sldId="534"/>
            <ac:grpSpMk id="3" creationId="{23B146C8-1B68-A147-A721-52526C93BA2F}"/>
          </ac:grpSpMkLst>
        </pc:grpChg>
        <pc:grpChg chg="add mod">
          <ac:chgData name="Kelsey Huntzberry" userId="43627973-5d6e-444c-8375-eec6e7e55775" providerId="ADAL" clId="{162D30DA-1B7B-5A44-B687-99BCF7E0175E}" dt="2021-05-06T22:59:41.843" v="300" actId="1076"/>
          <ac:grpSpMkLst>
            <pc:docMk/>
            <pc:sldMk cId="1941839071" sldId="534"/>
            <ac:grpSpMk id="4" creationId="{EFC204FB-B2AD-B548-BEA4-B2464B7B6E6C}"/>
          </ac:grpSpMkLst>
        </pc:grpChg>
        <pc:picChg chg="mod topLvl modCrop">
          <ac:chgData name="Kelsey Huntzberry" userId="43627973-5d6e-444c-8375-eec6e7e55775" providerId="ADAL" clId="{162D30DA-1B7B-5A44-B687-99BCF7E0175E}" dt="2021-05-06T22:59:25.196" v="298" actId="1076"/>
          <ac:picMkLst>
            <pc:docMk/>
            <pc:sldMk cId="1941839071" sldId="534"/>
            <ac:picMk id="5" creationId="{66C1ED16-24AB-6F45-BB54-EFA0C5C3F043}"/>
          </ac:picMkLst>
        </pc:picChg>
        <pc:picChg chg="add mod modCrop">
          <ac:chgData name="Kelsey Huntzberry" userId="43627973-5d6e-444c-8375-eec6e7e55775" providerId="ADAL" clId="{162D30DA-1B7B-5A44-B687-99BCF7E0175E}" dt="2021-05-06T22:59:01.330" v="293" actId="1076"/>
          <ac:picMkLst>
            <pc:docMk/>
            <pc:sldMk cId="1941839071" sldId="534"/>
            <ac:picMk id="7" creationId="{69A7171F-8A7B-D644-A5B2-DFBAF0AB3FD2}"/>
          </ac:picMkLst>
        </pc:picChg>
      </pc:sldChg>
      <pc:sldChg chg="modSp add mod">
        <pc:chgData name="Kelsey Huntzberry" userId="43627973-5d6e-444c-8375-eec6e7e55775" providerId="ADAL" clId="{162D30DA-1B7B-5A44-B687-99BCF7E0175E}" dt="2021-05-06T23:02:32.329" v="333" actId="1076"/>
        <pc:sldMkLst>
          <pc:docMk/>
          <pc:sldMk cId="2958399068" sldId="564"/>
        </pc:sldMkLst>
        <pc:spChg chg="mod">
          <ac:chgData name="Kelsey Huntzberry" userId="43627973-5d6e-444c-8375-eec6e7e55775" providerId="ADAL" clId="{162D30DA-1B7B-5A44-B687-99BCF7E0175E}" dt="2021-05-06T23:01:54.047" v="322" actId="1076"/>
          <ac:spMkLst>
            <pc:docMk/>
            <pc:sldMk cId="2958399068" sldId="564"/>
            <ac:spMk id="13" creationId="{00000000-0000-0000-0000-000000000000}"/>
          </ac:spMkLst>
        </pc:spChg>
        <pc:spChg chg="mod">
          <ac:chgData name="Kelsey Huntzberry" userId="43627973-5d6e-444c-8375-eec6e7e55775" providerId="ADAL" clId="{162D30DA-1B7B-5A44-B687-99BCF7E0175E}" dt="2021-05-06T23:02:32.329" v="333" actId="1076"/>
          <ac:spMkLst>
            <pc:docMk/>
            <pc:sldMk cId="2958399068" sldId="564"/>
            <ac:spMk id="14" creationId="{00000000-0000-0000-0000-000000000000}"/>
          </ac:spMkLst>
        </pc:spChg>
        <pc:picChg chg="mod modCrop">
          <ac:chgData name="Kelsey Huntzberry" userId="43627973-5d6e-444c-8375-eec6e7e55775" providerId="ADAL" clId="{162D30DA-1B7B-5A44-B687-99BCF7E0175E}" dt="2021-05-06T23:02:20.377" v="329" actId="1076"/>
          <ac:picMkLst>
            <pc:docMk/>
            <pc:sldMk cId="2958399068" sldId="564"/>
            <ac:picMk id="3" creationId="{91B3110D-9C46-9F4C-91E6-138A3B96D41C}"/>
          </ac:picMkLst>
        </pc:picChg>
      </pc:sldChg>
      <pc:sldChg chg="modSp mod">
        <pc:chgData name="Kelsey Huntzberry" userId="43627973-5d6e-444c-8375-eec6e7e55775" providerId="ADAL" clId="{162D30DA-1B7B-5A44-B687-99BCF7E0175E}" dt="2021-05-06T22:43:18.804" v="8" actId="20577"/>
        <pc:sldMkLst>
          <pc:docMk/>
          <pc:sldMk cId="1685980532" sldId="4119"/>
        </pc:sldMkLst>
        <pc:spChg chg="mod">
          <ac:chgData name="Kelsey Huntzberry" userId="43627973-5d6e-444c-8375-eec6e7e55775" providerId="ADAL" clId="{162D30DA-1B7B-5A44-B687-99BCF7E0175E}" dt="2021-05-06T22:43:18.804" v="8" actId="20577"/>
          <ac:spMkLst>
            <pc:docMk/>
            <pc:sldMk cId="1685980532" sldId="4119"/>
            <ac:spMk id="3" creationId="{35CC26B0-0F49-4184-ADD9-4CB49ABB169B}"/>
          </ac:spMkLst>
        </pc:spChg>
      </pc:sldChg>
      <pc:sldChg chg="modSp mod">
        <pc:chgData name="Kelsey Huntzberry" userId="43627973-5d6e-444c-8375-eec6e7e55775" providerId="ADAL" clId="{162D30DA-1B7B-5A44-B687-99BCF7E0175E}" dt="2021-05-06T22:48:21.003" v="18" actId="20577"/>
        <pc:sldMkLst>
          <pc:docMk/>
          <pc:sldMk cId="505656096" sldId="4128"/>
        </pc:sldMkLst>
        <pc:spChg chg="mod">
          <ac:chgData name="Kelsey Huntzberry" userId="43627973-5d6e-444c-8375-eec6e7e55775" providerId="ADAL" clId="{162D30DA-1B7B-5A44-B687-99BCF7E0175E}" dt="2021-05-06T22:48:21.003" v="18" actId="20577"/>
          <ac:spMkLst>
            <pc:docMk/>
            <pc:sldMk cId="505656096" sldId="4128"/>
            <ac:spMk id="8" creationId="{EFE77C45-7B67-D140-9B19-70987CD95B0B}"/>
          </ac:spMkLst>
        </pc:spChg>
      </pc:sldChg>
      <pc:sldChg chg="modSp mod">
        <pc:chgData name="Kelsey Huntzberry" userId="43627973-5d6e-444c-8375-eec6e7e55775" providerId="ADAL" clId="{162D30DA-1B7B-5A44-B687-99BCF7E0175E}" dt="2021-05-06T22:56:02.337" v="261" actId="14100"/>
        <pc:sldMkLst>
          <pc:docMk/>
          <pc:sldMk cId="1859219748" sldId="4129"/>
        </pc:sldMkLst>
        <pc:spChg chg="mod">
          <ac:chgData name="Kelsey Huntzberry" userId="43627973-5d6e-444c-8375-eec6e7e55775" providerId="ADAL" clId="{162D30DA-1B7B-5A44-B687-99BCF7E0175E}" dt="2021-05-06T22:56:02.337" v="261" actId="14100"/>
          <ac:spMkLst>
            <pc:docMk/>
            <pc:sldMk cId="1859219748" sldId="4129"/>
            <ac:spMk id="8" creationId="{EFE77C45-7B67-D140-9B19-70987CD95B0B}"/>
          </ac:spMkLst>
        </pc:spChg>
      </pc:sldChg>
      <pc:sldChg chg="del">
        <pc:chgData name="Kelsey Huntzberry" userId="43627973-5d6e-444c-8375-eec6e7e55775" providerId="ADAL" clId="{162D30DA-1B7B-5A44-B687-99BCF7E0175E}" dt="2021-05-06T22:50:11.358" v="224" actId="2696"/>
        <pc:sldMkLst>
          <pc:docMk/>
          <pc:sldMk cId="199787127" sldId="4130"/>
        </pc:sldMkLst>
      </pc:sldChg>
      <pc:sldChg chg="modSp add mod">
        <pc:chgData name="Kelsey Huntzberry" userId="43627973-5d6e-444c-8375-eec6e7e55775" providerId="ADAL" clId="{162D30DA-1B7B-5A44-B687-99BCF7E0175E}" dt="2021-05-06T22:56:25.212" v="263" actId="1076"/>
        <pc:sldMkLst>
          <pc:docMk/>
          <pc:sldMk cId="993510487" sldId="4130"/>
        </pc:sldMkLst>
        <pc:spChg chg="mod">
          <ac:chgData name="Kelsey Huntzberry" userId="43627973-5d6e-444c-8375-eec6e7e55775" providerId="ADAL" clId="{162D30DA-1B7B-5A44-B687-99BCF7E0175E}" dt="2021-05-06T22:56:25.212" v="263" actId="1076"/>
          <ac:spMkLst>
            <pc:docMk/>
            <pc:sldMk cId="993510487" sldId="4130"/>
            <ac:spMk id="8" creationId="{EFE77C45-7B67-D140-9B19-70987CD95B0B}"/>
          </ac:spMkLst>
        </pc:spChg>
      </pc:sldChg>
      <pc:sldChg chg="delSp modSp new mod">
        <pc:chgData name="Kelsey Huntzberry" userId="43627973-5d6e-444c-8375-eec6e7e55775" providerId="ADAL" clId="{162D30DA-1B7B-5A44-B687-99BCF7E0175E}" dt="2021-05-06T23:03:26.639" v="350" actId="1076"/>
        <pc:sldMkLst>
          <pc:docMk/>
          <pc:sldMk cId="2167246309" sldId="4131"/>
        </pc:sldMkLst>
        <pc:spChg chg="mod">
          <ac:chgData name="Kelsey Huntzberry" userId="43627973-5d6e-444c-8375-eec6e7e55775" providerId="ADAL" clId="{162D30DA-1B7B-5A44-B687-99BCF7E0175E}" dt="2021-05-06T23:03:26.639" v="350" actId="1076"/>
          <ac:spMkLst>
            <pc:docMk/>
            <pc:sldMk cId="2167246309" sldId="4131"/>
            <ac:spMk id="2" creationId="{FFBCBDA1-7C0F-AC4F-9179-2BE41014B941}"/>
          </ac:spMkLst>
        </pc:spChg>
        <pc:spChg chg="del mod">
          <ac:chgData name="Kelsey Huntzberry" userId="43627973-5d6e-444c-8375-eec6e7e55775" providerId="ADAL" clId="{162D30DA-1B7B-5A44-B687-99BCF7E0175E}" dt="2021-05-06T23:03:11.743" v="347" actId="478"/>
          <ac:spMkLst>
            <pc:docMk/>
            <pc:sldMk cId="2167246309" sldId="4131"/>
            <ac:spMk id="3" creationId="{C739FB5E-CF49-7543-94FF-CD79B7499BA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80D8F-A547-D54E-A71A-4A04CB4F30CB}" type="datetimeFigureOut">
              <a:rPr lang="en-US" smtClean="0"/>
              <a:t>5/6/21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C3BBF-6074-8448-AE6A-86FDC157F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78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945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796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82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181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557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3232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ts val="32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D965B-87A4-4F43-BE02-800BCCDF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anchor="ctr" anchorCtr="0"/>
          <a:lstStyle/>
          <a:p>
            <a:fld id="{403CB87E-4591-47A1-9046-CF63F17215EF}" type="datetime2">
              <a:rPr lang="en-US" smtClean="0"/>
              <a:t>Thursday, May 6,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ED35B-CBF1-40D9-BAA7-CF9E1E22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anchor="ctr" anchorCtr="0"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6653A-450D-4BDE-8718-99F2D931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/>
          <a:lstStyle>
            <a:lvl1pPr algn="ctr">
              <a:defRPr/>
            </a:lvl1pPr>
          </a:lstStyle>
          <a:p>
            <a:fld id="{3A4F6043-7A67-491B-98BC-F933DED72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214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10543031" cy="42063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1A7D4-E57E-4789-896B-B2A051BF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3DE70B-B772-416E-A790-995760B1742E}" type="datetime2">
              <a:rPr lang="en-US" smtClean="0"/>
              <a:t>Thursday, May 6,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B63EE-3B35-4F8A-BDA3-E778BFE1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39EF2-7937-4C30-A883-7F7BD0280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25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43032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43032" cy="1500187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60CDE-A6F1-4138-AF12-ED09E8E5FB6B}" type="datetime2">
              <a:rPr lang="en-US" smtClean="0"/>
              <a:t>Thursday, May 6,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587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599176" cy="4206382"/>
          </a:xfrm>
        </p:spPr>
        <p:txBody>
          <a:bodyPr/>
          <a:lstStyle>
            <a:lvl1pPr marL="457200" indent="-457200">
              <a:buFont typeface="Wingdings 2" panose="05020102010507070707" pitchFamily="18" charset="2"/>
              <a:buChar char="¬"/>
              <a:defRPr/>
            </a:lvl1pPr>
            <a:lvl2pPr marL="800100" indent="-342900">
              <a:buFont typeface="Wingdings 2" panose="05020102010507070707" pitchFamily="18" charset="2"/>
              <a:buChar char="¬"/>
              <a:defRPr/>
            </a:lvl2pPr>
            <a:lvl3pPr marL="1257300" indent="-342900">
              <a:buFont typeface="Wingdings 2" panose="05020102010507070707" pitchFamily="18" charset="2"/>
              <a:buChar char="¬"/>
              <a:defRPr/>
            </a:lvl3pPr>
            <a:lvl4pPr marL="1657350" indent="-285750">
              <a:buFont typeface="Wingdings 2" panose="05020102010507070707" pitchFamily="18" charset="2"/>
              <a:buChar char="¬"/>
              <a:defRPr/>
            </a:lvl4pPr>
            <a:lvl5pPr marL="2114550" indent="-28575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791456" cy="4206382"/>
          </a:xfrm>
        </p:spPr>
        <p:txBody>
          <a:bodyPr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A1B49-6AAA-4DA7-970F-B75899F1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F8B1-DB7B-4D28-A97D-40FB2DD1EF78}" type="datetime2">
              <a:rPr lang="en-US" smtClean="0"/>
              <a:t>Thursday, May 6,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3649A-B9A2-4737-B47E-758DC140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C1407-C705-451C-878E-8175DCCD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11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14039161-23B8-4738-9069-73EBE8884FDD}" type="datetime2">
              <a:rPr lang="en-US" smtClean="0"/>
              <a:t>Thursday, May 6,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103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43A871-5A76-4349-99F0-C46C7738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4D44-7693-499F-AC6C-11696134FE3F}" type="datetime2">
              <a:rPr lang="en-US" smtClean="0"/>
              <a:t>Thursday, May 6,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72E803-8BD9-40A2-8389-C19DA114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5414ED-B772-4B84-813E-E34C9A97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96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F2AE-472C-4EF3-ABB2-24BAA9AE3CF7}" type="datetime2">
              <a:rPr lang="en-US" smtClean="0"/>
              <a:t>Thursday, May 6,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680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43032" cy="1600200"/>
          </a:xfrm>
        </p:spPr>
        <p:txBody>
          <a:bodyPr anchor="b">
            <a:noAutofit/>
          </a:bodyPr>
          <a:lstStyle>
            <a:lvl1pPr>
              <a:defRPr sz="5200">
                <a:latin typeface="Dante (Headings)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99340"/>
            <a:ext cx="5780468" cy="366171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94813E-250B-4422-AE46-5E1AB964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EAEA162C-A7C1-4263-9453-1BAFF8C39559}" type="datetime2">
              <a:rPr lang="en-US" smtClean="0"/>
              <a:t>Thursday, May 6,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B5B81-E9CC-45F3-8EF1-35D2C8FF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A7E97-5A73-4602-9582-6CDACB91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73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4489180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AF6305-9768-4792-866C-91238D45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64DF6793-3458-4587-8168-65F0C37A92D2}" type="datetime2">
              <a:rPr lang="en-US" smtClean="0"/>
              <a:t>Thursday, May 6,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BF050-0FF1-499F-936E-FAAE50DC3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902C2E-1542-46B4-85B1-7A4B3F77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13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930A-6467-4C46-BA13-A0F5EC12F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1977A-7872-4BE8-8C5C-D2099BEDB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B8191-8A0C-4077-9A2D-0255BF81A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17F0E-8070-4DFE-A821-9A699EDBAD7E}" type="datetime2">
              <a:rPr lang="en-US" smtClean="0"/>
              <a:t>Thursday, May 6,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41B40-57AC-45F3-9AAC-DC2BEBB12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D65F4-29FA-451A-878F-768E426A7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601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6A9FC-D582-4FC8-B641-9F77B4DD1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A1683-12F6-4BA6-AD1A-F98C60951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141D6-1E1A-4A54-A9B4-57F86865F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34AE-C7BF-46E5-A968-01C6641F6476}" type="datetime2">
              <a:rPr lang="en-US" smtClean="0"/>
              <a:t>Thursday, May 6,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541D6-4702-4421-AEB2-D6CA3AADB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C9F43-CD60-4C38-94C9-0E6D3B722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542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86836B-C327-49CB-ADF2-2E730C4A91BF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310F61-136C-42B3-981B-FDE3DD0A8135}"/>
              </a:ext>
            </a:extLst>
          </p:cNvPr>
          <p:cNvSpPr/>
          <p:nvPr/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43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8352ED3-3C46-4C9A-9738-67B2D875E7E2}" type="datetime2">
              <a:rPr lang="en-US" smtClean="0"/>
              <a:pPr/>
              <a:t>Thursday, May 6,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548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R7ejcDyKykQ3wE-KS08Smg" TargetMode="External"/><Relationship Id="rId2" Type="http://schemas.openxmlformats.org/officeDocument/2006/relationships/hyperlink" Target="http://www.kelseyemnett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atafiles.samhsa.gov/study/treatment-episode-data-set-admissions-teds-2018-nid19019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owardsdatascience.com/linear-regression-explained-d0a1068accb9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owardsdatascience.com/linear-regression-explained-d0a1068accb9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owardsdatascience.com/linear-regression-explained-d0a1068accb9" TargetMode="External"/><Relationship Id="rId4" Type="http://schemas.openxmlformats.org/officeDocument/2006/relationships/image" Target="../media/image7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owardsdatascience.com/linear-regression-explained-d0a1068accb9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towardsdatascience.com/logistic-regression-explained-9ee73cede081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owardsdatascience.com/logistic-regression-explained-9ee73cede081" TargetMode="Externa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tacamp.com/community/tutorials/tutorial-ridge-lasso-elastic-net?utm_source=adwords_ppc&amp;utm_campaignid=1565261270&amp;utm_adgroupid=67750485268&amp;utm_device=c&amp;utm_keyword=&amp;utm_matchtype=b&amp;utm_network=g&amp;utm_adpostion=&amp;utm_creative=295208661514&amp;utm_targetid=aud-764068346625:dsa-429603003980&amp;utm_loc_interest_ms=&amp;utm_loc_physical_ms=9022816&amp;gclid=CjwKCAjwvMqDBhB8EiwA2iSmPGrQ4Tz-tvN8pZoxz-SZp_XHEzHhdRBNANXz5YSVa5TjCYi8uFFbKRoCKBQQAvD_BwE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B3B2C43-5E36-4768-8319-6752D24B4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44326E-7BB3-4929-BE33-05CA64DBB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1CF4E0-AA2D-43CA-A528-C52FB1582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B6C201-67BE-7542-81E6-931361F95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9319" y="576263"/>
            <a:ext cx="5054196" cy="2967606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Machine Learning for Beginners: Class 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1AB9CE-AE6E-4E42-9228-AE4CE2126E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9319" y="3764975"/>
            <a:ext cx="5054196" cy="2192683"/>
          </a:xfrm>
        </p:spPr>
        <p:txBody>
          <a:bodyPr>
            <a:normAutofit/>
          </a:bodyPr>
          <a:lstStyle/>
          <a:p>
            <a:pPr algn="l"/>
            <a:r>
              <a:rPr lang="en-US" sz="2200" dirty="0"/>
              <a:t>By Kelsey </a:t>
            </a:r>
            <a:r>
              <a:rPr lang="en-US" sz="2200" dirty="0" err="1"/>
              <a:t>Emnett</a:t>
            </a:r>
            <a:endParaRPr lang="en-US" sz="2200" dirty="0"/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4638ADAC-465E-4BCE-84EC-450857CCFD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919" r="26680" b="-1"/>
          <a:stretch/>
        </p:blipFill>
        <p:spPr>
          <a:xfrm>
            <a:off x="0" y="8965"/>
            <a:ext cx="5486394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B083774-A903-4B1B-BC6A-94C1F048E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479921" y="0"/>
            <a:ext cx="287517" cy="6857992"/>
          </a:xfrm>
          <a:prstGeom prst="rect">
            <a:avLst/>
          </a:prstGeom>
          <a:solidFill>
            <a:srgbClr val="D56A17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D5FB189-1F48-4A47-B036-6AF7E11A8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504676" y="-14198"/>
            <a:ext cx="0" cy="6858000"/>
          </a:xfrm>
          <a:prstGeom prst="line">
            <a:avLst/>
          </a:prstGeom>
          <a:ln w="9525" cap="rnd">
            <a:solidFill>
              <a:srgbClr val="D56A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5B335DD-3163-4EC5-8B6B-2AB53E64D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D56A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932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DD23F-8716-374B-B576-E3E10EC4A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46" y="-320675"/>
            <a:ext cx="10543032" cy="1325563"/>
          </a:xfrm>
        </p:spPr>
        <p:txBody>
          <a:bodyPr>
            <a:normAutofit/>
          </a:bodyPr>
          <a:lstStyle/>
          <a:p>
            <a:r>
              <a:rPr lang="en-US" sz="4000" dirty="0"/>
              <a:t>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453CF-1E52-A844-AB34-B5F1A0023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8982" y="1149764"/>
            <a:ext cx="9194491" cy="420638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Files located here</a:t>
            </a:r>
            <a:r>
              <a:rPr lang="en-US" dirty="0"/>
              <a:t>: </a:t>
            </a:r>
            <a:r>
              <a:rPr lang="en-US" dirty="0" err="1">
                <a:highlight>
                  <a:srgbClr val="FFFF00"/>
                </a:highlight>
              </a:rPr>
              <a:t>bit.ly</a:t>
            </a:r>
            <a:r>
              <a:rPr lang="en-US" dirty="0">
                <a:highlight>
                  <a:srgbClr val="FFFF00"/>
                </a:highlight>
              </a:rPr>
              <a:t>/machine-learning-introduction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Class videos </a:t>
            </a:r>
            <a:r>
              <a:rPr lang="en-US" dirty="0"/>
              <a:t>will be posted by the Sunday after class on my website </a:t>
            </a:r>
            <a:r>
              <a:rPr lang="en-US" dirty="0">
                <a:hlinkClick r:id="rId2"/>
              </a:rPr>
              <a:t>www.kelseyemnett.com</a:t>
            </a:r>
            <a:r>
              <a:rPr lang="en-US" dirty="0"/>
              <a:t> and my YouTube channel </a:t>
            </a:r>
            <a:r>
              <a:rPr lang="en-US" dirty="0">
                <a:hlinkClick r:id="rId3"/>
              </a:rPr>
              <a:t>https://www.youtube.com/channel/UCR7ejcDyKykQ3wE-KS08Smg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1633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302957E0-4AFE-4B1C-9C15-64287010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837" y="-126116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Class Machine Learning Example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BE6D95F-106D-462D-AA41-3BBA5CA9C9D6}"/>
              </a:ext>
            </a:extLst>
          </p:cNvPr>
          <p:cNvSpPr txBox="1">
            <a:spLocks/>
          </p:cNvSpPr>
          <p:nvPr/>
        </p:nvSpPr>
        <p:spPr>
          <a:xfrm>
            <a:off x="11153102" y="6217537"/>
            <a:ext cx="438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7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E23A24-5E29-4F5A-B780-9568AE9A51DD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B6925E-1956-E94F-99AD-A607C992788C}"/>
              </a:ext>
            </a:extLst>
          </p:cNvPr>
          <p:cNvSpPr txBox="1"/>
          <p:nvPr/>
        </p:nvSpPr>
        <p:spPr>
          <a:xfrm>
            <a:off x="2902634" y="1676050"/>
            <a:ext cx="16308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Data: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687281-D61E-9245-B82C-4894B84B9104}"/>
              </a:ext>
            </a:extLst>
          </p:cNvPr>
          <p:cNvSpPr txBox="1"/>
          <p:nvPr/>
        </p:nvSpPr>
        <p:spPr>
          <a:xfrm>
            <a:off x="5561817" y="1680388"/>
            <a:ext cx="25484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1"/>
                </a:solidFill>
              </a:rPr>
              <a:t>Trying to Predict: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CC7796-8A8D-C94F-96B2-C8455DFA5D0D}"/>
              </a:ext>
            </a:extLst>
          </p:cNvPr>
          <p:cNvSpPr txBox="1"/>
          <p:nvPr/>
        </p:nvSpPr>
        <p:spPr>
          <a:xfrm>
            <a:off x="9294929" y="1676049"/>
            <a:ext cx="13181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1"/>
                </a:solidFill>
              </a:rPr>
              <a:t>Goal: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97E895C-D817-704B-B256-560E561D42E8}"/>
              </a:ext>
            </a:extLst>
          </p:cNvPr>
          <p:cNvGrpSpPr/>
          <p:nvPr/>
        </p:nvGrpSpPr>
        <p:grpSpPr>
          <a:xfrm>
            <a:off x="2436008" y="2166619"/>
            <a:ext cx="2588188" cy="2366129"/>
            <a:chOff x="1857472" y="3039530"/>
            <a:chExt cx="2588188" cy="2366129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C410354-A5DA-3447-8979-05C97B441453}"/>
                </a:ext>
              </a:extLst>
            </p:cNvPr>
            <p:cNvSpPr txBox="1"/>
            <p:nvPr/>
          </p:nvSpPr>
          <p:spPr>
            <a:xfrm>
              <a:off x="1881568" y="3099208"/>
              <a:ext cx="2564092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Includes every admission to a substance abuse treatment center that is publicly funded by the government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4F113CB-A2B6-BF44-8297-9B491F8BF272}"/>
                </a:ext>
              </a:extLst>
            </p:cNvPr>
            <p:cNvSpPr/>
            <p:nvPr/>
          </p:nvSpPr>
          <p:spPr>
            <a:xfrm>
              <a:off x="1857472" y="3039530"/>
              <a:ext cx="2564091" cy="2366129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EF43D12-06D8-E142-AB71-C98D5E0856BD}"/>
              </a:ext>
            </a:extLst>
          </p:cNvPr>
          <p:cNvGrpSpPr/>
          <p:nvPr/>
        </p:nvGrpSpPr>
        <p:grpSpPr>
          <a:xfrm>
            <a:off x="5553990" y="2168537"/>
            <a:ext cx="2564092" cy="2364211"/>
            <a:chOff x="4624012" y="3041448"/>
            <a:chExt cx="2564092" cy="236421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C8FB0B3-A9DF-084E-88D6-250F2417383A}"/>
                </a:ext>
              </a:extLst>
            </p:cNvPr>
            <p:cNvSpPr txBox="1"/>
            <p:nvPr/>
          </p:nvSpPr>
          <p:spPr>
            <a:xfrm>
              <a:off x="4624012" y="3099209"/>
              <a:ext cx="2564092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Which admissions are ”first time admissions” and which were “repeat admissions”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5833DB3-9357-6D48-899B-E95622E7A9FE}"/>
                </a:ext>
              </a:extLst>
            </p:cNvPr>
            <p:cNvSpPr/>
            <p:nvPr/>
          </p:nvSpPr>
          <p:spPr>
            <a:xfrm>
              <a:off x="4624012" y="3041448"/>
              <a:ext cx="2564092" cy="2364211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1F75054-A438-164F-92D7-1085512E2041}"/>
              </a:ext>
            </a:extLst>
          </p:cNvPr>
          <p:cNvGrpSpPr/>
          <p:nvPr/>
        </p:nvGrpSpPr>
        <p:grpSpPr>
          <a:xfrm>
            <a:off x="8647877" y="2168537"/>
            <a:ext cx="2588189" cy="2364211"/>
            <a:chOff x="7447172" y="3041448"/>
            <a:chExt cx="2588189" cy="236421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A459E04-985D-7443-8F9C-36237F4A5012}"/>
                </a:ext>
              </a:extLst>
            </p:cNvPr>
            <p:cNvSpPr txBox="1"/>
            <p:nvPr/>
          </p:nvSpPr>
          <p:spPr>
            <a:xfrm>
              <a:off x="7471269" y="3099209"/>
              <a:ext cx="2564092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To predict which individuals are at high risk for relapse upon admission to a substance abuse treatment facility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C806106-B331-454E-BBF6-633F2B6F2B54}"/>
                </a:ext>
              </a:extLst>
            </p:cNvPr>
            <p:cNvSpPr/>
            <p:nvPr/>
          </p:nvSpPr>
          <p:spPr>
            <a:xfrm>
              <a:off x="7447172" y="3041448"/>
              <a:ext cx="2564091" cy="2364211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852AEC3-6FF3-7F41-AA80-0B8D742CF51F}"/>
              </a:ext>
            </a:extLst>
          </p:cNvPr>
          <p:cNvSpPr txBox="1"/>
          <p:nvPr/>
        </p:nvSpPr>
        <p:spPr>
          <a:xfrm>
            <a:off x="4017420" y="5044383"/>
            <a:ext cx="5637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2"/>
              </a:rPr>
              <a:t>Treatment Episode Data Set Available Here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21691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9E657-0CB2-9C4E-A3B7-02DF0E7FE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9040" y="3072493"/>
            <a:ext cx="9262447" cy="713013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Linear Regression Overview</a:t>
            </a:r>
          </a:p>
        </p:txBody>
      </p:sp>
    </p:spTree>
    <p:extLst>
      <p:ext uri="{BB962C8B-B14F-4D97-AF65-F5344CB8AC3E}">
        <p14:creationId xmlns:p14="http://schemas.microsoft.com/office/powerpoint/2010/main" val="3169173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5056" y="1103472"/>
            <a:ext cx="9765127" cy="503871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Predicts a continuous/numeric value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Takes the weighted average of the input features and adds a constant called the y-intercept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i="1" dirty="0"/>
              <a:t>ŷ</a:t>
            </a:r>
            <a:r>
              <a:rPr lang="en-US" sz="2000" dirty="0"/>
              <a:t> is the value we are predicting.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i="1" dirty="0"/>
              <a:t>n</a:t>
            </a:r>
            <a:r>
              <a:rPr lang="en-US" sz="2000" dirty="0"/>
              <a:t> is the number of features of our data points.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i="1" dirty="0"/>
              <a:t>x</a:t>
            </a:r>
            <a:r>
              <a:rPr lang="en-US" sz="2000" b="1" i="1" baseline="-25000" dirty="0"/>
              <a:t>i</a:t>
            </a:r>
            <a:r>
              <a:rPr lang="en-US" sz="2000" i="1" dirty="0"/>
              <a:t> </a:t>
            </a:r>
            <a:r>
              <a:rPr lang="en-US" sz="2000" dirty="0"/>
              <a:t>is the value of the</a:t>
            </a:r>
            <a:r>
              <a:rPr lang="en-US" sz="2000" i="1" dirty="0"/>
              <a:t> </a:t>
            </a:r>
            <a:r>
              <a:rPr lang="en-US" sz="2000" i="1" dirty="0" err="1"/>
              <a:t>ith</a:t>
            </a:r>
            <a:r>
              <a:rPr lang="en-US" sz="2000" i="1" dirty="0"/>
              <a:t> </a:t>
            </a:r>
            <a:r>
              <a:rPr lang="en-US" sz="2000" dirty="0"/>
              <a:t>feature.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sz="2000" b="1" i="1" dirty="0"/>
              <a:t>Θ</a:t>
            </a:r>
            <a:r>
              <a:rPr lang="en-US" sz="2000" b="1" i="1" baseline="-25000" dirty="0" err="1"/>
              <a:t>i</a:t>
            </a:r>
            <a:r>
              <a:rPr lang="en-US" sz="2000" baseline="-25000" dirty="0"/>
              <a:t>  </a:t>
            </a:r>
            <a:r>
              <a:rPr lang="en-US" sz="2000" dirty="0"/>
              <a:t>are the parameters of the model, where </a:t>
            </a:r>
            <a:r>
              <a:rPr lang="el-GR" sz="2000" b="1" dirty="0"/>
              <a:t>Θ</a:t>
            </a:r>
            <a:r>
              <a:rPr lang="el-GR" sz="2000" b="1" baseline="-25000" dirty="0"/>
              <a:t>0</a:t>
            </a:r>
            <a:r>
              <a:rPr lang="el-GR" sz="2000" dirty="0"/>
              <a:t> </a:t>
            </a:r>
            <a:r>
              <a:rPr lang="en-US" sz="2000" dirty="0"/>
              <a:t>is the y-intercept. All the other parameters are the weights for the features of our data.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Linear Regression Review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869D66-F27B-7847-844A-61FA5A9CDE18}"/>
              </a:ext>
            </a:extLst>
          </p:cNvPr>
          <p:cNvSpPr txBox="1"/>
          <p:nvPr/>
        </p:nvSpPr>
        <p:spPr>
          <a:xfrm>
            <a:off x="7891519" y="8815713"/>
            <a:ext cx="50984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Source: https://</a:t>
            </a:r>
            <a:r>
              <a:rPr lang="en-US" sz="900" dirty="0" err="1"/>
              <a:t>towardsdatascience.com</a:t>
            </a:r>
            <a:r>
              <a:rPr lang="en-US" sz="900" dirty="0"/>
              <a:t>/linear-regression-explained-d0a1068accb9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B012C64-B2BA-8440-8B35-B5982729E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635" y="2445662"/>
            <a:ext cx="4743968" cy="40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0AF2B32A-29CE-6D46-8D76-4DE70291C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783" y="5519939"/>
            <a:ext cx="9677400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95AE78-4FCD-E04F-A7A8-E5A893A382D3}"/>
              </a:ext>
            </a:extLst>
          </p:cNvPr>
          <p:cNvSpPr txBox="1"/>
          <p:nvPr/>
        </p:nvSpPr>
        <p:spPr>
          <a:xfrm>
            <a:off x="4008581" y="4969058"/>
            <a:ext cx="4174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Example: Predicting House Price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45D074-8EF1-8648-A7B3-28410E6E1084}"/>
              </a:ext>
            </a:extLst>
          </p:cNvPr>
          <p:cNvSpPr txBox="1"/>
          <p:nvPr/>
        </p:nvSpPr>
        <p:spPr>
          <a:xfrm>
            <a:off x="6945746" y="6465773"/>
            <a:ext cx="51723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Source: </a:t>
            </a:r>
            <a:r>
              <a:rPr lang="en-US" sz="1000" dirty="0">
                <a:hlinkClick r:id="rId4"/>
              </a:rPr>
              <a:t>https://towardsdatascience.com/linear-regression-explained-d0a1068accb9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5980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5056" y="1103472"/>
            <a:ext cx="9765127" cy="503871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Linear Regression Steps: Cost Functions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869D66-F27B-7847-844A-61FA5A9CDE18}"/>
              </a:ext>
            </a:extLst>
          </p:cNvPr>
          <p:cNvSpPr txBox="1"/>
          <p:nvPr/>
        </p:nvSpPr>
        <p:spPr>
          <a:xfrm>
            <a:off x="7891519" y="8815713"/>
            <a:ext cx="50984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Source: https://</a:t>
            </a:r>
            <a:r>
              <a:rPr lang="en-US" sz="900" dirty="0" err="1"/>
              <a:t>towardsdatascience.com</a:t>
            </a:r>
            <a:r>
              <a:rPr lang="en-US" sz="900" dirty="0"/>
              <a:t>/linear-regression-explained-d0a1068accb9</a:t>
            </a:r>
          </a:p>
        </p:txBody>
      </p:sp>
      <p:pic>
        <p:nvPicPr>
          <p:cNvPr id="7170" name="Picture 2" descr="What does RMSE really mean?. Root Mean Square Error (RMSE) is a… | by James  Moody | Towards Data Science">
            <a:extLst>
              <a:ext uri="{FF2B5EF4-FFF2-40B4-BE49-F238E27FC236}">
                <a16:creationId xmlns:a16="http://schemas.microsoft.com/office/drawing/2014/main" id="{15C53FA9-AB3E-4145-A22E-7052A835E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882" y="2854051"/>
            <a:ext cx="3385462" cy="1052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Them's Fightin' Words: Futures, Mean Squared Error, Mean Absolute Error |  Econbrowser">
            <a:extLst>
              <a:ext uri="{FF2B5EF4-FFF2-40B4-BE49-F238E27FC236}">
                <a16:creationId xmlns:a16="http://schemas.microsoft.com/office/drawing/2014/main" id="{A4027B17-83FC-AD44-89E7-362E0D11B3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9" t="61052" r="17447" b="9315"/>
          <a:stretch/>
        </p:blipFill>
        <p:spPr bwMode="auto">
          <a:xfrm>
            <a:off x="7589882" y="4462588"/>
            <a:ext cx="2618844" cy="95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824D8D3-E5E4-D24E-93F0-429D4C33076A}"/>
              </a:ext>
            </a:extLst>
          </p:cNvPr>
          <p:cNvSpPr txBox="1"/>
          <p:nvPr/>
        </p:nvSpPr>
        <p:spPr>
          <a:xfrm>
            <a:off x="1865321" y="2393790"/>
            <a:ext cx="472229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Root Mean Squared Error (RMSE) is a common choice (shown below)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Mean Absolute Error (MAE) is another common choice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RMSE more heavily penalizes outliers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1501E4-28EC-D44F-A927-EFDBB6262B92}"/>
              </a:ext>
            </a:extLst>
          </p:cNvPr>
          <p:cNvSpPr txBox="1"/>
          <p:nvPr/>
        </p:nvSpPr>
        <p:spPr>
          <a:xfrm>
            <a:off x="2189850" y="1875719"/>
            <a:ext cx="3896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Cost Functions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A923C7-D801-D844-8F64-134F2CFD63E7}"/>
              </a:ext>
            </a:extLst>
          </p:cNvPr>
          <p:cNvSpPr txBox="1"/>
          <p:nvPr/>
        </p:nvSpPr>
        <p:spPr>
          <a:xfrm>
            <a:off x="6945746" y="6465773"/>
            <a:ext cx="51723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Source: </a:t>
            </a:r>
            <a:r>
              <a:rPr lang="en-US" sz="1000" dirty="0">
                <a:hlinkClick r:id="rId4"/>
              </a:rPr>
              <a:t>https://towardsdatascience.com/linear-regression-explained-d0a1068accb9</a:t>
            </a:r>
            <a:r>
              <a:rPr lang="en-US" sz="1000" dirty="0"/>
              <a:t> </a:t>
            </a:r>
          </a:p>
        </p:txBody>
      </p:sp>
      <p:pic>
        <p:nvPicPr>
          <p:cNvPr id="13" name="Picture 6" descr="Them's Fightin' Words: Futures, Mean Squared Error, Mean Absolute Error |  Econbrowser">
            <a:extLst>
              <a:ext uri="{FF2B5EF4-FFF2-40B4-BE49-F238E27FC236}">
                <a16:creationId xmlns:a16="http://schemas.microsoft.com/office/drawing/2014/main" id="{99AD6B33-7078-B34F-B827-ADD0EFBD31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5" t="5163" r="13802" b="62047"/>
          <a:stretch/>
        </p:blipFill>
        <p:spPr bwMode="auto">
          <a:xfrm>
            <a:off x="7589882" y="1322373"/>
            <a:ext cx="2900552" cy="1052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403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5056" y="1103472"/>
            <a:ext cx="9765127" cy="503871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Linear Regression Steps: Gradient Descent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869D66-F27B-7847-844A-61FA5A9CDE18}"/>
              </a:ext>
            </a:extLst>
          </p:cNvPr>
          <p:cNvSpPr txBox="1"/>
          <p:nvPr/>
        </p:nvSpPr>
        <p:spPr>
          <a:xfrm>
            <a:off x="7891519" y="8815713"/>
            <a:ext cx="50984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Source: https://</a:t>
            </a:r>
            <a:r>
              <a:rPr lang="en-US" sz="900" dirty="0" err="1"/>
              <a:t>towardsdatascience.com</a:t>
            </a:r>
            <a:r>
              <a:rPr lang="en-US" sz="900" dirty="0"/>
              <a:t>/linear-regression-explained-d0a1068accb9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795253-13D6-A54F-82AE-C5B5A6DA6873}"/>
              </a:ext>
            </a:extLst>
          </p:cNvPr>
          <p:cNvSpPr txBox="1"/>
          <p:nvPr/>
        </p:nvSpPr>
        <p:spPr>
          <a:xfrm>
            <a:off x="2011452" y="1103472"/>
            <a:ext cx="450616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dirty="0"/>
              <a:t>Randomly initialize </a:t>
            </a:r>
            <a:r>
              <a:rPr lang="el-GR" sz="2000" i="1" dirty="0"/>
              <a:t>Θ</a:t>
            </a:r>
            <a:r>
              <a:rPr lang="en-US" sz="2000" i="1" baseline="-25000" dirty="0" err="1"/>
              <a:t>i</a:t>
            </a:r>
            <a:r>
              <a:rPr lang="en-US" sz="2000" baseline="-25000" dirty="0"/>
              <a:t> </a:t>
            </a:r>
            <a:r>
              <a:rPr lang="en-US" sz="2000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Make a prediction for every training data point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Compare predicted and actual value using the cost function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Calculate the derivative or the line tangent to the loss function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Use sign of derivative to move up (positive derivative) or down (negative derivative) the cost function a small amount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Modify model parameters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Repeat until the bottom of the curve or the ideal point is reached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2F874DF0-5BF0-A345-A2B4-69B54FBE1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499" y="3255310"/>
            <a:ext cx="3424445" cy="211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E1D98473-94CC-6B4E-BA42-AA2C0E831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322" y="5568345"/>
            <a:ext cx="4236695" cy="3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48DC670-69BC-5B4D-87F0-46D7CD10A6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500" y="945660"/>
            <a:ext cx="3424444" cy="2128101"/>
          </a:xfrm>
          <a:prstGeom prst="rect">
            <a:avLst/>
          </a:prstGeom>
        </p:spPr>
      </p:pic>
      <p:sp>
        <p:nvSpPr>
          <p:cNvPr id="6" name="Curved Left Arrow 5">
            <a:extLst>
              <a:ext uri="{FF2B5EF4-FFF2-40B4-BE49-F238E27FC236}">
                <a16:creationId xmlns:a16="http://schemas.microsoft.com/office/drawing/2014/main" id="{790DCC88-4434-2640-9011-642F17B88859}"/>
              </a:ext>
            </a:extLst>
          </p:cNvPr>
          <p:cNvSpPr/>
          <p:nvPr/>
        </p:nvSpPr>
        <p:spPr>
          <a:xfrm>
            <a:off x="10881714" y="2319624"/>
            <a:ext cx="550606" cy="150827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A39D49-76D0-014B-81B9-041D4241BB37}"/>
              </a:ext>
            </a:extLst>
          </p:cNvPr>
          <p:cNvSpPr txBox="1"/>
          <p:nvPr/>
        </p:nvSpPr>
        <p:spPr>
          <a:xfrm>
            <a:off x="6945746" y="6465773"/>
            <a:ext cx="51723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Source: </a:t>
            </a:r>
            <a:r>
              <a:rPr lang="en-US" sz="1000" dirty="0">
                <a:hlinkClick r:id="rId5"/>
              </a:rPr>
              <a:t>https://towardsdatascience.com/linear-regression-explained-d0a1068accb9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5158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5056" y="1103472"/>
            <a:ext cx="9765127" cy="503871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Linear Regression Steps: Model Function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869D66-F27B-7847-844A-61FA5A9CDE18}"/>
              </a:ext>
            </a:extLst>
          </p:cNvPr>
          <p:cNvSpPr txBox="1"/>
          <p:nvPr/>
        </p:nvSpPr>
        <p:spPr>
          <a:xfrm>
            <a:off x="7891519" y="8815713"/>
            <a:ext cx="50984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Source: https://</a:t>
            </a:r>
            <a:r>
              <a:rPr lang="en-US" sz="900" dirty="0" err="1"/>
              <a:t>towardsdatascience.com</a:t>
            </a:r>
            <a:r>
              <a:rPr lang="en-US" sz="900" dirty="0"/>
              <a:t>/linear-regression-explained-d0a1068accb9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795253-13D6-A54F-82AE-C5B5A6DA6873}"/>
              </a:ext>
            </a:extLst>
          </p:cNvPr>
          <p:cNvSpPr txBox="1"/>
          <p:nvPr/>
        </p:nvSpPr>
        <p:spPr>
          <a:xfrm>
            <a:off x="2101147" y="1199976"/>
            <a:ext cx="47305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Iterative adjustment of model parameters tested many models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Gradient descent ends with a function with ideal model parameters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Leaves you with a final function for the linear regression line as shown below: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E142936E-0277-DD4B-8F42-196C8963A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657" y="1555568"/>
            <a:ext cx="4170943" cy="392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944A1735-A7FC-9249-B320-FB1555ACE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964" y="3851025"/>
            <a:ext cx="2582959" cy="214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7CA253A-B0CE-D440-ACDB-8C4886BDD175}"/>
              </a:ext>
            </a:extLst>
          </p:cNvPr>
          <p:cNvSpPr txBox="1"/>
          <p:nvPr/>
        </p:nvSpPr>
        <p:spPr>
          <a:xfrm>
            <a:off x="6945746" y="6465773"/>
            <a:ext cx="51723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Source: </a:t>
            </a:r>
            <a:r>
              <a:rPr lang="en-US" sz="1000" dirty="0">
                <a:hlinkClick r:id="rId4"/>
              </a:rPr>
              <a:t>https://towardsdatascience.com/linear-regression-explained-d0a1068accb9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20689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9E657-0CB2-9C4E-A3B7-02DF0E7FE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9040" y="3072493"/>
            <a:ext cx="9262447" cy="713013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Logistic Regression Overview</a:t>
            </a:r>
          </a:p>
        </p:txBody>
      </p:sp>
    </p:spTree>
    <p:extLst>
      <p:ext uri="{BB962C8B-B14F-4D97-AF65-F5344CB8AC3E}">
        <p14:creationId xmlns:p14="http://schemas.microsoft.com/office/powerpoint/2010/main" val="2471523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5057" y="1103472"/>
            <a:ext cx="9790028" cy="503871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Used to predict a class or category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Binary classification: Model predicting binary target with 2 features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Multinomial classification: Model predicting target with 3+ features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Returns a probability between 0 and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Most commonly, 0.5 is the cut off for a positive or negative prediction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Greater than or equal to 0.5 = positive prediction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Less than 0.5 = negative prediction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This cut off can be adjusted as needed in any classification model (think ROC AUC curve from last week)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Logistic Regression Overview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76F294-46BB-4743-A5E9-23DA50EA2ABC}"/>
              </a:ext>
            </a:extLst>
          </p:cNvPr>
          <p:cNvSpPr txBox="1"/>
          <p:nvPr/>
        </p:nvSpPr>
        <p:spPr>
          <a:xfrm>
            <a:off x="6853382" y="6465773"/>
            <a:ext cx="5264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Source: </a:t>
            </a:r>
            <a:r>
              <a:rPr lang="en-US" sz="1000" dirty="0">
                <a:hlinkClick r:id="rId2"/>
              </a:rPr>
              <a:t>https://towardsdatascience.com/logistic-regression-explained-9ee73cede081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81783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Linear vs. Logistic Regression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1A314406-8319-0742-9749-1F7942B221B7}"/>
              </a:ext>
            </a:extLst>
          </p:cNvPr>
          <p:cNvSpPr txBox="1">
            <a:spLocks/>
          </p:cNvSpPr>
          <p:nvPr/>
        </p:nvSpPr>
        <p:spPr>
          <a:xfrm>
            <a:off x="1648307" y="1116419"/>
            <a:ext cx="3956080" cy="4848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Linear regression fits a straight line to your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Logistic regression fits data to an s-shaped curve called the sigmoid function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Added step after finding the weighted sum of input features like we just saw for linear regression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Fits prediction between 0 and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6D5F6739-0F8F-534D-9937-48475B317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560" y="1576427"/>
            <a:ext cx="3124200" cy="35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2A1D1BDC-D993-174D-9D77-51D08229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117" y="2747635"/>
            <a:ext cx="4355281" cy="640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24904C-D68E-BD43-B384-D5802E102C59}"/>
              </a:ext>
            </a:extLst>
          </p:cNvPr>
          <p:cNvSpPr txBox="1"/>
          <p:nvPr/>
        </p:nvSpPr>
        <p:spPr>
          <a:xfrm>
            <a:off x="6986020" y="1116419"/>
            <a:ext cx="414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dirty="0"/>
              <a:t>Find weighted sum of inputs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Find the probability of obesity with the sigmoid function</a:t>
            </a:r>
          </a:p>
        </p:txBody>
      </p:sp>
      <p:pic>
        <p:nvPicPr>
          <p:cNvPr id="4104" name="Picture 8">
            <a:extLst>
              <a:ext uri="{FF2B5EF4-FFF2-40B4-BE49-F238E27FC236}">
                <a16:creationId xmlns:a16="http://schemas.microsoft.com/office/drawing/2014/main" id="{1A517D2F-AB0D-D846-8B0B-9455FB813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712" y="3677265"/>
            <a:ext cx="5071896" cy="22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973C97F-BBB7-6745-AD04-7992C1D2ED52}"/>
              </a:ext>
            </a:extLst>
          </p:cNvPr>
          <p:cNvSpPr txBox="1"/>
          <p:nvPr/>
        </p:nvSpPr>
        <p:spPr>
          <a:xfrm>
            <a:off x="6853382" y="6465773"/>
            <a:ext cx="5264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Source: </a:t>
            </a:r>
            <a:r>
              <a:rPr lang="en-US" sz="1000" dirty="0">
                <a:hlinkClick r:id="rId5"/>
              </a:rPr>
              <a:t>https://towardsdatascience.com/logistic-regression-explained-9ee73cede081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572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9E657-0CB2-9C4E-A3B7-02DF0E7FE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8203" y="2860057"/>
            <a:ext cx="9262447" cy="713013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Regularization</a:t>
            </a:r>
          </a:p>
        </p:txBody>
      </p:sp>
    </p:spTree>
    <p:extLst>
      <p:ext uri="{BB962C8B-B14F-4D97-AF65-F5344CB8AC3E}">
        <p14:creationId xmlns:p14="http://schemas.microsoft.com/office/powerpoint/2010/main" val="270963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9119" y="1052064"/>
            <a:ext cx="6157135" cy="4896153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Linear and logistic regression have a number of assumptions that have to be met to use them in practice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We will not be covering these in class but some slides for linear regression are in the Appendix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When using too many features in both models, this can lead to overfitting and breaking of these assumptions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A great way to prevent that is regularization with: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Lasso regression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Ridge regression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Elastic net regression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Regularized Regression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E88FF98F-EFD6-FD4D-84BD-55F15F322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513" y="2359742"/>
            <a:ext cx="3906780" cy="2454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98E359-DF3B-384D-8EA2-85AE8459A2AC}"/>
              </a:ext>
            </a:extLst>
          </p:cNvPr>
          <p:cNvSpPr txBox="1"/>
          <p:nvPr/>
        </p:nvSpPr>
        <p:spPr>
          <a:xfrm>
            <a:off x="10557164" y="6530428"/>
            <a:ext cx="16348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Source: </a:t>
            </a:r>
            <a:r>
              <a:rPr lang="en-US" sz="1000" dirty="0">
                <a:hlinkClick r:id="rId3"/>
              </a:rPr>
              <a:t>Datacamp Link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208213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302957E0-4AFE-4B1C-9C15-64287010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837" y="-126116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Ridge (L2) Regression Overview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BE6D95F-106D-462D-AA41-3BBA5CA9C9D6}"/>
              </a:ext>
            </a:extLst>
          </p:cNvPr>
          <p:cNvSpPr txBox="1">
            <a:spLocks/>
          </p:cNvSpPr>
          <p:nvPr/>
        </p:nvSpPr>
        <p:spPr>
          <a:xfrm>
            <a:off x="11153102" y="6217537"/>
            <a:ext cx="438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7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E23A24-5E29-4F5A-B780-9568AE9A51DD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EFE77C45-7B67-D140-9B19-70987CD95B0B}"/>
              </a:ext>
            </a:extLst>
          </p:cNvPr>
          <p:cNvSpPr txBox="1">
            <a:spLocks/>
          </p:cNvSpPr>
          <p:nvPr/>
        </p:nvSpPr>
        <p:spPr>
          <a:xfrm>
            <a:off x="1798341" y="944161"/>
            <a:ext cx="4103695" cy="5273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Ridge regression adds a penalty term that penalizes the size of coefficients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Reduces the coefficients towards zero, but never all the way to zero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Decreases bias and overfitting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Adjusted using regularization parameter, often called 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Sizes of C: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1 is normal linear regression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Lower values increase penalty on coefficients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CE3CC9C6-6BB4-4A4E-B32A-5A80F43040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4" b="42739"/>
          <a:stretch/>
        </p:blipFill>
        <p:spPr bwMode="auto">
          <a:xfrm>
            <a:off x="6096000" y="872228"/>
            <a:ext cx="4601786" cy="162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7F0D7849-432D-244C-B854-1343A9C139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3" b="42490"/>
          <a:stretch/>
        </p:blipFill>
        <p:spPr bwMode="auto">
          <a:xfrm>
            <a:off x="6096000" y="2623509"/>
            <a:ext cx="4601786" cy="162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7562283E-2B33-0B46-8E8A-664BD4A871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0" b="42815"/>
          <a:stretch/>
        </p:blipFill>
        <p:spPr bwMode="auto">
          <a:xfrm>
            <a:off x="6096000" y="4365598"/>
            <a:ext cx="4601786" cy="159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84BDC6-0A8C-3C4F-B7D5-5A0D90CDF743}"/>
              </a:ext>
            </a:extLst>
          </p:cNvPr>
          <p:cNvSpPr/>
          <p:nvPr/>
        </p:nvSpPr>
        <p:spPr>
          <a:xfrm>
            <a:off x="7831960" y="741321"/>
            <a:ext cx="1708727" cy="195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38E8F3-CF5A-7E4E-9289-A194BE69052A}"/>
              </a:ext>
            </a:extLst>
          </p:cNvPr>
          <p:cNvSpPr/>
          <p:nvPr/>
        </p:nvSpPr>
        <p:spPr>
          <a:xfrm>
            <a:off x="7924353" y="2501794"/>
            <a:ext cx="1708727" cy="195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399E63-4AA9-C546-9375-D85F1C8F8AD2}"/>
              </a:ext>
            </a:extLst>
          </p:cNvPr>
          <p:cNvSpPr/>
          <p:nvPr/>
        </p:nvSpPr>
        <p:spPr>
          <a:xfrm>
            <a:off x="7831960" y="4238229"/>
            <a:ext cx="1708727" cy="195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372493-C883-BB44-89DD-7D4F2F602B42}"/>
              </a:ext>
            </a:extLst>
          </p:cNvPr>
          <p:cNvSpPr txBox="1"/>
          <p:nvPr/>
        </p:nvSpPr>
        <p:spPr>
          <a:xfrm>
            <a:off x="10743968" y="149774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 = 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0471FEE-D929-F74F-991A-A4AEAF9F7425}"/>
              </a:ext>
            </a:extLst>
          </p:cNvPr>
          <p:cNvSpPr txBox="1"/>
          <p:nvPr/>
        </p:nvSpPr>
        <p:spPr>
          <a:xfrm>
            <a:off x="10743968" y="3244334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 = 0.2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0E1C9CE-D384-0A41-8D96-5634F78620D8}"/>
              </a:ext>
            </a:extLst>
          </p:cNvPr>
          <p:cNvSpPr txBox="1"/>
          <p:nvPr/>
        </p:nvSpPr>
        <p:spPr>
          <a:xfrm>
            <a:off x="10743968" y="4978367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 = 0.001</a:t>
            </a:r>
          </a:p>
        </p:txBody>
      </p:sp>
    </p:spTree>
    <p:extLst>
      <p:ext uri="{BB962C8B-B14F-4D97-AF65-F5344CB8AC3E}">
        <p14:creationId xmlns:p14="http://schemas.microsoft.com/office/powerpoint/2010/main" val="1503166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302957E0-4AFE-4B1C-9C15-64287010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837" y="-126116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Lasso (L1) Regression Overview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BE6D95F-106D-462D-AA41-3BBA5CA9C9D6}"/>
              </a:ext>
            </a:extLst>
          </p:cNvPr>
          <p:cNvSpPr txBox="1">
            <a:spLocks/>
          </p:cNvSpPr>
          <p:nvPr/>
        </p:nvSpPr>
        <p:spPr>
          <a:xfrm>
            <a:off x="11153102" y="6217537"/>
            <a:ext cx="438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7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E23A24-5E29-4F5A-B780-9568AE9A51DD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EFE77C45-7B67-D140-9B19-70987CD95B0B}"/>
              </a:ext>
            </a:extLst>
          </p:cNvPr>
          <p:cNvSpPr txBox="1">
            <a:spLocks/>
          </p:cNvSpPr>
          <p:nvPr/>
        </p:nvSpPr>
        <p:spPr>
          <a:xfrm>
            <a:off x="1798340" y="1000862"/>
            <a:ext cx="3632641" cy="4856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Lasso regression also adds a penalty term that penalizes the size of coefficients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Reduces the coefficients to zero. Less important features will equal zero.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Like Ridge Regression decreases bias and overfitting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 parameter works the same as with Ridge Regression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0FF4C635-E19E-AC41-9AAF-0B0E144E25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4" b="42739"/>
          <a:stretch/>
        </p:blipFill>
        <p:spPr bwMode="auto">
          <a:xfrm>
            <a:off x="5930222" y="872228"/>
            <a:ext cx="4601786" cy="162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3177C68-9604-9043-A277-D43D55871621}"/>
              </a:ext>
            </a:extLst>
          </p:cNvPr>
          <p:cNvSpPr/>
          <p:nvPr/>
        </p:nvSpPr>
        <p:spPr>
          <a:xfrm>
            <a:off x="7666182" y="741321"/>
            <a:ext cx="1708727" cy="195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C799C2-47DE-2D46-A011-12FCA227AFD8}"/>
              </a:ext>
            </a:extLst>
          </p:cNvPr>
          <p:cNvSpPr/>
          <p:nvPr/>
        </p:nvSpPr>
        <p:spPr>
          <a:xfrm>
            <a:off x="7758575" y="2501794"/>
            <a:ext cx="1708727" cy="195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65A5A-AF1F-D046-B9DF-0F8DB44803C8}"/>
              </a:ext>
            </a:extLst>
          </p:cNvPr>
          <p:cNvSpPr/>
          <p:nvPr/>
        </p:nvSpPr>
        <p:spPr>
          <a:xfrm>
            <a:off x="7666182" y="4238229"/>
            <a:ext cx="1708727" cy="195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9ABFD7-82CA-0640-AD04-514F2D9213B1}"/>
              </a:ext>
            </a:extLst>
          </p:cNvPr>
          <p:cNvSpPr txBox="1"/>
          <p:nvPr/>
        </p:nvSpPr>
        <p:spPr>
          <a:xfrm>
            <a:off x="10578190" y="149774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 =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14669E-3DE8-3D47-ABD0-EBCE33B04A30}"/>
              </a:ext>
            </a:extLst>
          </p:cNvPr>
          <p:cNvSpPr txBox="1"/>
          <p:nvPr/>
        </p:nvSpPr>
        <p:spPr>
          <a:xfrm>
            <a:off x="10578190" y="3244334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 = 0.2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139939-4490-1843-95EB-648BBAF8628E}"/>
              </a:ext>
            </a:extLst>
          </p:cNvPr>
          <p:cNvSpPr txBox="1"/>
          <p:nvPr/>
        </p:nvSpPr>
        <p:spPr>
          <a:xfrm>
            <a:off x="10578190" y="4978367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 = 0.001</a:t>
            </a:r>
          </a:p>
        </p:txBody>
      </p:sp>
      <p:pic>
        <p:nvPicPr>
          <p:cNvPr id="18440" name="Picture 8">
            <a:extLst>
              <a:ext uri="{FF2B5EF4-FFF2-40B4-BE49-F238E27FC236}">
                <a16:creationId xmlns:a16="http://schemas.microsoft.com/office/drawing/2014/main" id="{6F51D104-A963-774F-BD46-CEC48A7491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6" b="42739"/>
          <a:stretch/>
        </p:blipFill>
        <p:spPr bwMode="auto">
          <a:xfrm>
            <a:off x="5930222" y="2626692"/>
            <a:ext cx="4601786" cy="157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2" name="Picture 10">
            <a:extLst>
              <a:ext uri="{FF2B5EF4-FFF2-40B4-BE49-F238E27FC236}">
                <a16:creationId xmlns:a16="http://schemas.microsoft.com/office/drawing/2014/main" id="{67F55142-1FB1-EE43-9DA1-67F5B7CCB9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63" b="42739"/>
          <a:stretch/>
        </p:blipFill>
        <p:spPr bwMode="auto">
          <a:xfrm>
            <a:off x="5930223" y="4361989"/>
            <a:ext cx="4601786" cy="155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656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302957E0-4AFE-4B1C-9C15-64287010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837" y="-126116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Lasso vs. Ridge Regression: Which Is Better?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BE6D95F-106D-462D-AA41-3BBA5CA9C9D6}"/>
              </a:ext>
            </a:extLst>
          </p:cNvPr>
          <p:cNvSpPr txBox="1">
            <a:spLocks/>
          </p:cNvSpPr>
          <p:nvPr/>
        </p:nvSpPr>
        <p:spPr>
          <a:xfrm>
            <a:off x="11153102" y="6217537"/>
            <a:ext cx="438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7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E23A24-5E29-4F5A-B780-9568AE9A51DD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EFE77C45-7B67-D140-9B19-70987CD95B0B}"/>
              </a:ext>
            </a:extLst>
          </p:cNvPr>
          <p:cNvSpPr txBox="1">
            <a:spLocks/>
          </p:cNvSpPr>
          <p:nvPr/>
        </p:nvSpPr>
        <p:spPr>
          <a:xfrm>
            <a:off x="1798340" y="993844"/>
            <a:ext cx="8999361" cy="51020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Both address overfitting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Handling of multicollinearity: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With Ridge Regression, coefficients of correlated features will be similar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With Lasso Regression, will keep the correlated feature with the higher coefficient and nearly zero out the lower coefficient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Lasso will be better when there a few important features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Ridge is better when there are many features that have importance</a:t>
            </a:r>
          </a:p>
        </p:txBody>
      </p:sp>
    </p:spTree>
    <p:extLst>
      <p:ext uri="{BB962C8B-B14F-4D97-AF65-F5344CB8AC3E}">
        <p14:creationId xmlns:p14="http://schemas.microsoft.com/office/powerpoint/2010/main" val="1859219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302957E0-4AFE-4B1C-9C15-64287010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837" y="-126116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Lasso vs. Ridge Regression: Which Is Better?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BE6D95F-106D-462D-AA41-3BBA5CA9C9D6}"/>
              </a:ext>
            </a:extLst>
          </p:cNvPr>
          <p:cNvSpPr txBox="1">
            <a:spLocks/>
          </p:cNvSpPr>
          <p:nvPr/>
        </p:nvSpPr>
        <p:spPr>
          <a:xfrm>
            <a:off x="11153102" y="6217537"/>
            <a:ext cx="438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7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E23A24-5E29-4F5A-B780-9568AE9A51DD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EFE77C45-7B67-D140-9B19-70987CD95B0B}"/>
              </a:ext>
            </a:extLst>
          </p:cNvPr>
          <p:cNvSpPr txBox="1">
            <a:spLocks/>
          </p:cNvSpPr>
          <p:nvPr/>
        </p:nvSpPr>
        <p:spPr>
          <a:xfrm>
            <a:off x="1881366" y="993844"/>
            <a:ext cx="9271736" cy="51020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 general, more information is lost when using Lasso versus Ridge regression because unimportant features are completely removed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Lasso is better for performing feature selection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Elastic Net Regression is an option available that is a compromise between Lasso and Ridge Regression</a:t>
            </a:r>
          </a:p>
        </p:txBody>
      </p:sp>
    </p:spTree>
    <p:extLst>
      <p:ext uri="{BB962C8B-B14F-4D97-AF65-F5344CB8AC3E}">
        <p14:creationId xmlns:p14="http://schemas.microsoft.com/office/powerpoint/2010/main" val="993510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CBDA1-7C0F-AC4F-9179-2BE41014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357" y="3008359"/>
            <a:ext cx="8852754" cy="841282"/>
          </a:xfrm>
        </p:spPr>
        <p:txBody>
          <a:bodyPr>
            <a:normAutofit/>
          </a:bodyPr>
          <a:lstStyle/>
          <a:p>
            <a:r>
              <a:rPr lang="en-US" sz="5400" dirty="0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167246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97150" y="-141051"/>
            <a:ext cx="9334499" cy="1066800"/>
          </a:xfrm>
        </p:spPr>
        <p:txBody>
          <a:bodyPr>
            <a:normAutofit/>
          </a:bodyPr>
          <a:lstStyle/>
          <a:p>
            <a:r>
              <a:rPr lang="en-US" sz="4000" dirty="0">
                <a:cs typeface="Arial" panose="020B0604020202020204" pitchFamily="34" charset="0"/>
              </a:rPr>
              <a:t>Assumptions: Check for Outliers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039567" y="1987345"/>
            <a:ext cx="3223097" cy="2585126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This code produces a graph showing </a:t>
            </a:r>
            <a:r>
              <a:rPr lang="en-US" sz="2000" b="1" dirty="0">
                <a:solidFill>
                  <a:schemeClr val="accent1"/>
                </a:solidFill>
                <a:cs typeface="Arial" panose="020B0604020202020204" pitchFamily="34" charset="0"/>
              </a:rPr>
              <a:t>influential data points</a:t>
            </a:r>
          </a:p>
          <a:p>
            <a:pPr>
              <a:lnSpc>
                <a:spcPct val="8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Any extreme data points like 1758 should be removed</a:t>
            </a:r>
          </a:p>
          <a:p>
            <a:pPr>
              <a:lnSpc>
                <a:spcPct val="8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Extreme outliers will bias the model leading to faulty assumptions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A49A28-39CB-3F40-8055-0A95C494E0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185" b="11773"/>
          <a:stretch/>
        </p:blipFill>
        <p:spPr>
          <a:xfrm>
            <a:off x="6096000" y="1491704"/>
            <a:ext cx="5661606" cy="357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16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27898" y="-141051"/>
            <a:ext cx="10168646" cy="1066800"/>
          </a:xfrm>
        </p:spPr>
        <p:txBody>
          <a:bodyPr>
            <a:noAutofit/>
          </a:bodyPr>
          <a:lstStyle/>
          <a:p>
            <a:r>
              <a:rPr lang="en-US" sz="4000" dirty="0">
                <a:cs typeface="Arial" panose="020B0604020202020204" pitchFamily="34" charset="0"/>
              </a:rPr>
              <a:t>Assumptions: Normally Distributed Errors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277838" y="2377965"/>
            <a:ext cx="3534383" cy="210207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Can check for a normal distribution graphically</a:t>
            </a:r>
          </a:p>
          <a:p>
            <a:pPr>
              <a:lnSpc>
                <a:spcPct val="8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Values should fall into an approximate straight line on the </a:t>
            </a:r>
            <a:r>
              <a:rPr lang="en-US" sz="2000" b="1" dirty="0">
                <a:solidFill>
                  <a:schemeClr val="accent1"/>
                </a:solidFill>
                <a:cs typeface="Arial" panose="020B0604020202020204" pitchFamily="34" charset="0"/>
              </a:rPr>
              <a:t>Q-Q plot</a:t>
            </a:r>
          </a:p>
          <a:p>
            <a:pPr>
              <a:lnSpc>
                <a:spcPct val="8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This graph demonstrates normal distribution</a:t>
            </a:r>
          </a:p>
          <a:p>
            <a:pPr>
              <a:lnSpc>
                <a:spcPct val="8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2000" dirty="0">
              <a:cs typeface="Arial" panose="020B0604020202020204" pitchFamily="34" charset="0"/>
            </a:endParaRPr>
          </a:p>
          <a:p>
            <a:pPr marL="688975" lvl="1" indent="-457200">
              <a:lnSpc>
                <a:spcPct val="8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accent1"/>
              </a:solidFill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2000" dirty="0"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FC204FB-B2AD-B548-BEA4-B2464B7B6E6C}"/>
              </a:ext>
            </a:extLst>
          </p:cNvPr>
          <p:cNvGrpSpPr/>
          <p:nvPr/>
        </p:nvGrpSpPr>
        <p:grpSpPr>
          <a:xfrm>
            <a:off x="6607206" y="1282490"/>
            <a:ext cx="5123605" cy="4293020"/>
            <a:chOff x="6821214" y="1282490"/>
            <a:chExt cx="5123605" cy="429302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6C1ED16-24AB-6F45-BB54-EFA0C5C3F0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18" t="41039" r="94346"/>
            <a:stretch/>
          </p:blipFill>
          <p:spPr>
            <a:xfrm>
              <a:off x="6821214" y="2511972"/>
              <a:ext cx="283779" cy="253122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9A7171F-8A7B-D644-A5B2-DFBAF0AB3F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295"/>
            <a:stretch/>
          </p:blipFill>
          <p:spPr>
            <a:xfrm>
              <a:off x="7104993" y="1282490"/>
              <a:ext cx="4839826" cy="42930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183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49030" y="-131324"/>
            <a:ext cx="9677400" cy="1066800"/>
          </a:xfrm>
        </p:spPr>
        <p:txBody>
          <a:bodyPr>
            <a:normAutofit/>
          </a:bodyPr>
          <a:lstStyle/>
          <a:p>
            <a:r>
              <a:rPr lang="en-US" sz="4000" dirty="0">
                <a:cs typeface="Arial" panose="020B0604020202020204" pitchFamily="34" charset="0"/>
              </a:rPr>
              <a:t>Assumptions: Homoskedasticity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778540" y="1258111"/>
            <a:ext cx="91440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Variances have to be equal or homogenous</a:t>
            </a:r>
          </a:p>
          <a:p>
            <a:pPr>
              <a:lnSpc>
                <a:spcPct val="8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Check with </a:t>
            </a:r>
            <a:r>
              <a:rPr lang="en-US" sz="2000" b="1" dirty="0">
                <a:solidFill>
                  <a:schemeClr val="accent1"/>
                </a:solidFill>
                <a:cs typeface="Arial" panose="020B0604020202020204" pitchFamily="34" charset="0"/>
              </a:rPr>
              <a:t>residual plots</a:t>
            </a:r>
          </a:p>
          <a:p>
            <a:pPr>
              <a:lnSpc>
                <a:spcPct val="8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Red lines should be flat and the dispersion around the x-axis should be relatively equal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000" dirty="0"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000" dirty="0">
              <a:solidFill>
                <a:schemeClr val="accent1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000" dirty="0"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9BF72B-C6BC-9E4E-B248-8703448A17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744" r="53858" b="51631"/>
          <a:stretch/>
        </p:blipFill>
        <p:spPr>
          <a:xfrm>
            <a:off x="2529190" y="3166354"/>
            <a:ext cx="3910718" cy="25077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D1435C-8883-9B45-B1E4-DE313A9531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089" r="53858" b="2081"/>
          <a:stretch/>
        </p:blipFill>
        <p:spPr>
          <a:xfrm>
            <a:off x="6823953" y="3166354"/>
            <a:ext cx="3962400" cy="268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79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58240" y="-170234"/>
            <a:ext cx="9334499" cy="1066800"/>
          </a:xfrm>
        </p:spPr>
        <p:txBody>
          <a:bodyPr>
            <a:normAutofit/>
          </a:bodyPr>
          <a:lstStyle/>
          <a:p>
            <a:r>
              <a:rPr lang="en-US" sz="4000" dirty="0">
                <a:cs typeface="Arial" panose="020B0604020202020204" pitchFamily="34" charset="0"/>
              </a:rPr>
              <a:t>Assumptions: Linearity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333018" y="2217096"/>
            <a:ext cx="3762982" cy="2423808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Linear regression can only be used on </a:t>
            </a:r>
            <a:r>
              <a:rPr lang="en-US" sz="2000" b="1" dirty="0">
                <a:solidFill>
                  <a:schemeClr val="accent1"/>
                </a:solidFill>
                <a:cs typeface="Arial" panose="020B0604020202020204" pitchFamily="34" charset="0"/>
              </a:rPr>
              <a:t>linear data</a:t>
            </a:r>
          </a:p>
          <a:p>
            <a:pPr>
              <a:lnSpc>
                <a:spcPct val="8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If the data has quadratic or logarithmic patterns it will give biased results</a:t>
            </a:r>
          </a:p>
          <a:p>
            <a:pPr>
              <a:lnSpc>
                <a:spcPct val="8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If dashed line is similar to blue dashed line, that means our data is linear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000" dirty="0"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000" dirty="0">
              <a:solidFill>
                <a:schemeClr val="accent1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000" dirty="0"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B3110D-9C46-9F4C-91E6-138A3B96D4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3"/>
          <a:stretch/>
        </p:blipFill>
        <p:spPr>
          <a:xfrm>
            <a:off x="6981218" y="1657755"/>
            <a:ext cx="4613491" cy="3542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39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setVTI">
  <a:themeElements>
    <a:clrScheme name="AnalogousFromRegularSeed_2SEEDS">
      <a:dk1>
        <a:srgbClr val="000000"/>
      </a:dk1>
      <a:lt1>
        <a:srgbClr val="FFFFFF"/>
      </a:lt1>
      <a:dk2>
        <a:srgbClr val="3D2229"/>
      </a:dk2>
      <a:lt2>
        <a:srgbClr val="E2E5E8"/>
      </a:lt2>
      <a:accent1>
        <a:srgbClr val="D56A17"/>
      </a:accent1>
      <a:accent2>
        <a:srgbClr val="E72D29"/>
      </a:accent2>
      <a:accent3>
        <a:srgbClr val="B8A221"/>
      </a:accent3>
      <a:accent4>
        <a:srgbClr val="14B4A3"/>
      </a:accent4>
      <a:accent5>
        <a:srgbClr val="29ADE7"/>
      </a:accent5>
      <a:accent6>
        <a:srgbClr val="174CD5"/>
      </a:accent6>
      <a:hlink>
        <a:srgbClr val="3F87BF"/>
      </a:hlink>
      <a:folHlink>
        <a:srgbClr val="7F7F7F"/>
      </a:folHlink>
    </a:clrScheme>
    <a:fontScheme name="Dante">
      <a:majorFont>
        <a:latin typeface="Univers Light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setVTI" id="{17A3166B-76FF-4669-8F6D-D4251AE158D8}" vid="{4532814A-B5F8-4CFD-BC69-A007D492DA4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25745</TotalTime>
  <Words>1095</Words>
  <Application>Microsoft Macintosh PowerPoint</Application>
  <PresentationFormat>Widescreen</PresentationFormat>
  <Paragraphs>152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Calibri</vt:lpstr>
      <vt:lpstr>Dante (Headings)2</vt:lpstr>
      <vt:lpstr>Helvetica Neue Medium</vt:lpstr>
      <vt:lpstr>Segoe UI Semibold</vt:lpstr>
      <vt:lpstr>Univers</vt:lpstr>
      <vt:lpstr>Univers Light</vt:lpstr>
      <vt:lpstr>Wingdings 2</vt:lpstr>
      <vt:lpstr>OffsetVTI</vt:lpstr>
      <vt:lpstr>Machine Learning for Beginners: Class 4</vt:lpstr>
      <vt:lpstr>Links</vt:lpstr>
      <vt:lpstr>Class Machine Learning Example</vt:lpstr>
      <vt:lpstr>Linear Regression Overview</vt:lpstr>
      <vt:lpstr>Linear Regression Review</vt:lpstr>
      <vt:lpstr>Linear Regression Steps: Cost Functions</vt:lpstr>
      <vt:lpstr>Linear Regression Steps: Gradient Descent</vt:lpstr>
      <vt:lpstr>Linear Regression Steps: Model Function</vt:lpstr>
      <vt:lpstr>Logistic Regression Overview</vt:lpstr>
      <vt:lpstr>Logistic Regression Overview</vt:lpstr>
      <vt:lpstr>Linear vs. Logistic Regression</vt:lpstr>
      <vt:lpstr>Regularization</vt:lpstr>
      <vt:lpstr>Regularized Regression</vt:lpstr>
      <vt:lpstr>Ridge (L2) Regression Overview</vt:lpstr>
      <vt:lpstr>Lasso (L1) Regression Overview</vt:lpstr>
      <vt:lpstr>Lasso vs. Ridge Regression: Which Is Better?</vt:lpstr>
      <vt:lpstr>Lasso vs. Ridge Regression: Which Is Better?</vt:lpstr>
      <vt:lpstr>Appendix</vt:lpstr>
      <vt:lpstr>Assumptions: Check for Outliers</vt:lpstr>
      <vt:lpstr>Assumptions: Normally Distributed Errors</vt:lpstr>
      <vt:lpstr>Assumptions: Homoskedasticity</vt:lpstr>
      <vt:lpstr>Assumptions: Linearity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Group Session 2: Preprocessing</dc:title>
  <dc:creator>Kelsey Huntzberry</dc:creator>
  <cp:lastModifiedBy>Kelsey Huntzberry</cp:lastModifiedBy>
  <cp:revision>57</cp:revision>
  <dcterms:created xsi:type="dcterms:W3CDTF">2021-02-14T23:18:13Z</dcterms:created>
  <dcterms:modified xsi:type="dcterms:W3CDTF">2021-05-06T23:03:32Z</dcterms:modified>
</cp:coreProperties>
</file>