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21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2D941-47AE-4C0D-BBD4-0F585B90C0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F00D54-EFBA-4D93-83B8-D6A8D319E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2A3B3-FFDB-4709-A994-F2DAC0458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8B934-CBAD-4060-9241-DD27517AF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C72BA-E0E9-468C-9BD8-E65B2CB1F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22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E685-BF5D-4D5C-A47F-9F3EF9A1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30F62-CF18-4F6F-9377-6CD0CF97C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CDBF9-04D5-41B5-8C98-8C975EE8C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C6120-CC55-4233-8B5B-4D315ACFF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4F0E5-7D01-40C8-AD93-B55CC02D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17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BA0EF-A28E-4BDC-A1A9-598315475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1BDA4-D4F5-4DF7-8687-AC8077F65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AB030-AC0F-4195-BAF3-8585F5291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C9048-9787-48D9-BAE8-091048913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14BBE-3619-44DE-92E9-5563E5B25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44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1C9A-AEB6-47C2-B7BE-A7328CA19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F9147-0343-4DC2-9177-091552504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8EE16F-DEB9-404A-9120-6A0D19B11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4CC56-70F5-4BCE-A1B9-465269D6A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51D7B-958E-4DEA-8F23-A134ABBED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AD53B-269D-4374-90C9-F884B06C9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11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68F98-9271-46DE-8893-FC854AEA5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9E7AB-A2D8-4D87-B509-C499DA70D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5751C-6B00-41D2-9A1B-5C04549B9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C0DEA3-717B-4D91-8142-30AAF74BD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3CA1A9-7F2D-4D26-A21F-1329E172D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9ABCEE-9DC8-440E-A13E-585D889F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4CFC94-6630-49C9-8387-4DC7597F0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53E6D6-08C5-440A-AD60-F65468853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1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FC199-CC5E-4043-8B0D-208370E82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C2ABBB-8827-4D0F-9E65-9BB74D20A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26F272-CE3D-480B-98C9-0BD25058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845651-3000-499C-802C-4A09E13B0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45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0D446-C208-4FD4-A0D6-15F6A2ED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CFFF61-5AC2-44B0-913C-962E671E6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68F88-3EBC-464F-AAA5-4EA543375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0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FD9A-FF99-470B-A8E9-C022D86C3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BDD7-A632-473D-AC6B-3624D2BA0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FEFE9-0FB2-4EDC-9061-DEBFB18F7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004DB9-C810-4F29-B95B-9299E5488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21BBDD-3BD7-49CD-B96A-5511A4D58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E5D23-2C4A-4F57-87C8-1B6C5BE3B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945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718DB-A485-47EC-8850-4693E7161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4B1160-CBAC-488A-9778-D092512DC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25696-16BD-4442-8DE2-67CBDD776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EFE49-7772-4143-881C-EAACF46D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351AB-2FA9-4312-A9BD-07BD77AF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95CB38-C6F4-49B5-B03E-0AAEFCF4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53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C2FE5-76CB-43A0-8941-49BB512D4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696D3-A928-4791-9339-CE24CDCFC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826C5-FED0-4633-9BD5-D8AFE2D33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F1ED8-A152-43F8-886A-30968FD35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8178C-E5DB-4AAF-B695-3F44246DC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12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41EE26-0F00-4E5C-B216-C0C4A59B7E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2E388-E43A-4019-93B4-03FF9ED84C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E634C-2450-4706-84EC-EDCCAD343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4F7F4-FED2-4111-97D3-A5EFA0164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B254A-7A98-4A0C-BC5B-1B6414412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6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31FB36-EA1F-4F42-89C1-0F088E636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0603C-A965-441B-B925-6F8BAF3B7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FFA88-094D-4B39-BF1C-F4C00692E3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C5977-540D-4C8D-BCA9-F3FCCE4814C8}" type="datetimeFigureOut">
              <a:rPr lang="en-US" smtClean="0"/>
              <a:t>5/20/21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B5154-ECF0-4EB1-BFA0-D87DEEAB7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9C9C2-9021-4A7C-8DDE-AA8B60F46F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359B5-4482-4863-9225-BCD714B1E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7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3913-AFEA-4019-8A47-4B5DDE1E21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</a:t>
            </a:r>
            <a:r>
              <a:rPr lang="en-US" dirty="0" err="1"/>
              <a:t>PySpark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AA8C44-B662-47FE-AEF4-3911C10824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Optimizing Spark Code</a:t>
            </a:r>
          </a:p>
        </p:txBody>
      </p:sp>
    </p:spTree>
    <p:extLst>
      <p:ext uri="{BB962C8B-B14F-4D97-AF65-F5344CB8AC3E}">
        <p14:creationId xmlns:p14="http://schemas.microsoft.com/office/powerpoint/2010/main" val="3190835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Partitioning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65441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Spark breaks data into chunks, or a group of rows</a:t>
            </a:r>
          </a:p>
          <a:p>
            <a:r>
              <a:rPr lang="en-US" sz="2400" b="1" dirty="0"/>
              <a:t>Parallelism:</a:t>
            </a:r>
            <a:r>
              <a:rPr lang="en-US" sz="2400" dirty="0"/>
              <a:t> Groups of data on multiple cluster nodes simultaneously</a:t>
            </a:r>
          </a:p>
          <a:p>
            <a:r>
              <a:rPr lang="en-US" sz="2400" dirty="0"/>
              <a:t>Processing data in smaller chunks allows you to process larger data sets more quickly</a:t>
            </a:r>
          </a:p>
          <a:p>
            <a:r>
              <a:rPr lang="en-US" sz="2400" dirty="0"/>
              <a:t>Can scale from 1 to thousands of executors based on data size</a:t>
            </a:r>
          </a:p>
        </p:txBody>
      </p:sp>
      <p:pic>
        <p:nvPicPr>
          <p:cNvPr id="2050" name="Picture 2" descr="Ideal Partitioning Diagram">
            <a:extLst>
              <a:ext uri="{FF2B5EF4-FFF2-40B4-BE49-F238E27FC236}">
                <a16:creationId xmlns:a16="http://schemas.microsoft.com/office/drawing/2014/main" id="{9FD7AD0B-3852-4AD3-9BAF-67149D6A2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702" y="1181845"/>
            <a:ext cx="4267200" cy="1943100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deal Partitioning Diagram">
            <a:extLst>
              <a:ext uri="{FF2B5EF4-FFF2-40B4-BE49-F238E27FC236}">
                <a16:creationId xmlns:a16="http://schemas.microsoft.com/office/drawing/2014/main" id="{C97D66E0-3EC4-4423-B418-0330CDCDC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702" y="3965898"/>
            <a:ext cx="4267200" cy="1778833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1B3548-0023-4FD9-927A-F5CDE9CEAF7D}"/>
              </a:ext>
            </a:extLst>
          </p:cNvPr>
          <p:cNvSpPr txBox="1"/>
          <p:nvPr/>
        </p:nvSpPr>
        <p:spPr>
          <a:xfrm>
            <a:off x="7356134" y="720180"/>
            <a:ext cx="3028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Ideal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8D0CE1-C7C3-41C5-B324-D2233A4DC609}"/>
              </a:ext>
            </a:extLst>
          </p:cNvPr>
          <p:cNvSpPr txBox="1"/>
          <p:nvPr/>
        </p:nvSpPr>
        <p:spPr>
          <a:xfrm>
            <a:off x="7356133" y="3504233"/>
            <a:ext cx="3028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Reality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9AFD73-B03F-4BB6-AF45-5774843FAF6A}"/>
              </a:ext>
            </a:extLst>
          </p:cNvPr>
          <p:cNvSpPr txBox="1"/>
          <p:nvPr/>
        </p:nvSpPr>
        <p:spPr>
          <a:xfrm>
            <a:off x="7356133" y="6585684"/>
            <a:ext cx="5676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https://blog.scottlogic.com/2018/03/22/apache-spark-performance.html</a:t>
            </a:r>
          </a:p>
        </p:txBody>
      </p:sp>
    </p:spTree>
    <p:extLst>
      <p:ext uri="{BB962C8B-B14F-4D97-AF65-F5344CB8AC3E}">
        <p14:creationId xmlns:p14="http://schemas.microsoft.com/office/powerpoint/2010/main" val="2783516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Transformations vs.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135" y="2892489"/>
            <a:ext cx="4293637" cy="3200498"/>
          </a:xfrm>
        </p:spPr>
        <p:txBody>
          <a:bodyPr>
            <a:normAutofit/>
          </a:bodyPr>
          <a:lstStyle/>
          <a:p>
            <a:r>
              <a:rPr lang="en-US" sz="2200" dirty="0"/>
              <a:t>Changes a Spark </a:t>
            </a:r>
            <a:r>
              <a:rPr lang="en-US" sz="2200" dirty="0" err="1"/>
              <a:t>DataFrame</a:t>
            </a:r>
            <a:r>
              <a:rPr lang="en-US" sz="2200" dirty="0"/>
              <a:t> into a new </a:t>
            </a:r>
            <a:r>
              <a:rPr lang="en-US" sz="2200" dirty="0" err="1"/>
              <a:t>DataFrame</a:t>
            </a:r>
            <a:r>
              <a:rPr lang="en-US" sz="2200" dirty="0"/>
              <a:t> without altering the original data (i.e. immutable)</a:t>
            </a:r>
          </a:p>
          <a:p>
            <a:r>
              <a:rPr lang="en-US" sz="2200" dirty="0"/>
              <a:t>Evaluated lazily or not computed immediately</a:t>
            </a:r>
          </a:p>
          <a:p>
            <a:r>
              <a:rPr lang="en-US" sz="2200" dirty="0"/>
              <a:t>Adds a step into the Spark query plan</a:t>
            </a:r>
          </a:p>
          <a:p>
            <a:r>
              <a:rPr lang="en-US" sz="2200" dirty="0"/>
              <a:t>Examples: select(), filter()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3A3E8E-C4FC-4A84-B3C7-D9F008E1BF5A}"/>
              </a:ext>
            </a:extLst>
          </p:cNvPr>
          <p:cNvSpPr txBox="1">
            <a:spLocks/>
          </p:cNvSpPr>
          <p:nvPr/>
        </p:nvSpPr>
        <p:spPr>
          <a:xfrm>
            <a:off x="6640286" y="2892489"/>
            <a:ext cx="4293637" cy="2093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Triggers a computation</a:t>
            </a:r>
          </a:p>
          <a:p>
            <a:r>
              <a:rPr lang="en-US" sz="2200" dirty="0"/>
              <a:t>Causes Spark to execute a query plan (a series of transformations)</a:t>
            </a:r>
          </a:p>
          <a:p>
            <a:r>
              <a:rPr lang="en-US" sz="2200" dirty="0"/>
              <a:t>Returns a result</a:t>
            </a:r>
          </a:p>
          <a:p>
            <a:r>
              <a:rPr lang="en-US" sz="2200" dirty="0"/>
              <a:t>Example: count(), display()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54F4E1-57A3-4AB3-9813-F7A6391FC97F}"/>
              </a:ext>
            </a:extLst>
          </p:cNvPr>
          <p:cNvSpPr/>
          <p:nvPr/>
        </p:nvSpPr>
        <p:spPr>
          <a:xfrm>
            <a:off x="932283" y="2766218"/>
            <a:ext cx="4554117" cy="3102737"/>
          </a:xfrm>
          <a:prstGeom prst="rect">
            <a:avLst/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D46317-BDCE-4D51-B699-29D2C91EC3DD}"/>
              </a:ext>
            </a:extLst>
          </p:cNvPr>
          <p:cNvSpPr/>
          <p:nvPr/>
        </p:nvSpPr>
        <p:spPr>
          <a:xfrm>
            <a:off x="6510045" y="2766218"/>
            <a:ext cx="4554117" cy="3102737"/>
          </a:xfrm>
          <a:prstGeom prst="rect">
            <a:avLst/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E73D7D-E1AB-4E03-B238-4EAA0A5A1E46}"/>
              </a:ext>
            </a:extLst>
          </p:cNvPr>
          <p:cNvSpPr txBox="1"/>
          <p:nvPr/>
        </p:nvSpPr>
        <p:spPr>
          <a:xfrm>
            <a:off x="1562100" y="2078569"/>
            <a:ext cx="3293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Transformations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827658-1D3F-4374-99CE-3454CACC6452}"/>
              </a:ext>
            </a:extLst>
          </p:cNvPr>
          <p:cNvSpPr txBox="1"/>
          <p:nvPr/>
        </p:nvSpPr>
        <p:spPr>
          <a:xfrm>
            <a:off x="7140250" y="2078569"/>
            <a:ext cx="3293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Actions</a:t>
            </a:r>
          </a:p>
        </p:txBody>
      </p:sp>
    </p:spTree>
    <p:extLst>
      <p:ext uri="{BB962C8B-B14F-4D97-AF65-F5344CB8AC3E}">
        <p14:creationId xmlns:p14="http://schemas.microsoft.com/office/powerpoint/2010/main" val="2517991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F58F-61D9-4AF6-8C12-02E1957A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Lazy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627A-41D1-43B3-9AF8-C7AAA1B7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15939" cy="4351338"/>
          </a:xfrm>
        </p:spPr>
        <p:txBody>
          <a:bodyPr>
            <a:normAutofit/>
          </a:bodyPr>
          <a:lstStyle/>
          <a:p>
            <a:r>
              <a:rPr lang="en-US" sz="2400" dirty="0"/>
              <a:t>As mentioned, Spark has “lazy” or delayed execution</a:t>
            </a:r>
          </a:p>
          <a:p>
            <a:r>
              <a:rPr lang="en-US" sz="2400" dirty="0"/>
              <a:t>Spark inspects query and optimizes them by:</a:t>
            </a:r>
          </a:p>
          <a:p>
            <a:pPr lvl="1"/>
            <a:r>
              <a:rPr lang="en-US" sz="2200" dirty="0"/>
              <a:t>Generates multiple plans and chooses the best one with a cost model</a:t>
            </a:r>
          </a:p>
          <a:p>
            <a:pPr lvl="1"/>
            <a:r>
              <a:rPr lang="en-US" sz="2200" dirty="0"/>
              <a:t>Reorders transformations</a:t>
            </a:r>
          </a:p>
          <a:p>
            <a:pPr lvl="1"/>
            <a:r>
              <a:rPr lang="en-US" sz="2200" dirty="0"/>
              <a:t>Breaking them into stages</a:t>
            </a:r>
          </a:p>
          <a:p>
            <a:pPr lvl="1"/>
            <a:r>
              <a:rPr lang="en-US" sz="2200" dirty="0"/>
              <a:t>Optimizes “shuffles” where data is “shuffled” between workers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08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14258</TotalTime>
  <Words>194</Words>
  <Application>Microsoft Macintosh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Introduction to PySpark</vt:lpstr>
      <vt:lpstr>Data Partitioning</vt:lpstr>
      <vt:lpstr>Transformations vs. Actions</vt:lpstr>
      <vt:lpstr>Lazy Evaluation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PySpark</dc:title>
  <dc:creator>Kelsey Emnett</dc:creator>
  <cp:lastModifiedBy>Kelsey Huntzberry</cp:lastModifiedBy>
  <cp:revision>12</cp:revision>
  <dcterms:created xsi:type="dcterms:W3CDTF">2021-02-18T02:49:49Z</dcterms:created>
  <dcterms:modified xsi:type="dcterms:W3CDTF">2021-05-30T19:30:49Z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fae8262-b78e-4366-8929-a5d6aac95320_Enabled">
    <vt:lpwstr>true</vt:lpwstr>
  </property>
  <property fmtid="{D5CDD505-2E9C-101B-9397-08002B2CF9AE}" pid="3" name="MSIP_Label_5fae8262-b78e-4366-8929-a5d6aac95320_SetDate">
    <vt:lpwstr>2021-02-18T02:49:49Z</vt:lpwstr>
  </property>
  <property fmtid="{D5CDD505-2E9C-101B-9397-08002B2CF9AE}" pid="4" name="MSIP_Label_5fae8262-b78e-4366-8929-a5d6aac95320_Method">
    <vt:lpwstr>Standard</vt:lpwstr>
  </property>
  <property fmtid="{D5CDD505-2E9C-101B-9397-08002B2CF9AE}" pid="5" name="MSIP_Label_5fae8262-b78e-4366-8929-a5d6aac95320_Name">
    <vt:lpwstr>5fae8262-b78e-4366-8929-a5d6aac95320</vt:lpwstr>
  </property>
  <property fmtid="{D5CDD505-2E9C-101B-9397-08002B2CF9AE}" pid="6" name="MSIP_Label_5fae8262-b78e-4366-8929-a5d6aac95320_SiteId">
    <vt:lpwstr>cf36141c-ddd7-45a7-b073-111f66d0b30c</vt:lpwstr>
  </property>
  <property fmtid="{D5CDD505-2E9C-101B-9397-08002B2CF9AE}" pid="7" name="MSIP_Label_5fae8262-b78e-4366-8929-a5d6aac95320_ActionId">
    <vt:lpwstr>247a22c7-4eaf-4b4f-89ab-07ee08c76695</vt:lpwstr>
  </property>
  <property fmtid="{D5CDD505-2E9C-101B-9397-08002B2CF9AE}" pid="8" name="MSIP_Label_5fae8262-b78e-4366-8929-a5d6aac95320_ContentBits">
    <vt:lpwstr>0</vt:lpwstr>
  </property>
</Properties>
</file>