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52" r:id="rId1"/>
  </p:sldMasterIdLst>
  <p:notesMasterIdLst>
    <p:notesMasterId r:id="rId25"/>
  </p:notesMasterIdLst>
  <p:sldIdLst>
    <p:sldId id="256" r:id="rId2"/>
    <p:sldId id="4097" r:id="rId3"/>
    <p:sldId id="4087" r:id="rId4"/>
    <p:sldId id="4093" r:id="rId5"/>
    <p:sldId id="4096" r:id="rId6"/>
    <p:sldId id="4104" r:id="rId7"/>
    <p:sldId id="398" r:id="rId8"/>
    <p:sldId id="399" r:id="rId9"/>
    <p:sldId id="400" r:id="rId10"/>
    <p:sldId id="4089" r:id="rId11"/>
    <p:sldId id="4088" r:id="rId12"/>
    <p:sldId id="4090" r:id="rId13"/>
    <p:sldId id="4091" r:id="rId14"/>
    <p:sldId id="4103" r:id="rId15"/>
    <p:sldId id="4080" r:id="rId16"/>
    <p:sldId id="4101" r:id="rId17"/>
    <p:sldId id="4102" r:id="rId18"/>
    <p:sldId id="4094" r:id="rId19"/>
    <p:sldId id="4100" r:id="rId20"/>
    <p:sldId id="4092" r:id="rId21"/>
    <p:sldId id="4098" r:id="rId22"/>
    <p:sldId id="4105" r:id="rId23"/>
    <p:sldId id="4099" r:id="rId2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4386"/>
    <p:restoredTop sz="96327"/>
  </p:normalViewPr>
  <p:slideViewPr>
    <p:cSldViewPr snapToGrid="0" snapToObjects="1">
      <p:cViewPr varScale="1">
        <p:scale>
          <a:sx n="152" d="100"/>
          <a:sy n="152" d="100"/>
        </p:scale>
        <p:origin x="552" y="17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5680D8F-A547-D54E-A71A-4A04CB4F30CB}" type="datetimeFigureOut">
              <a:rPr lang="en-US" smtClean="0"/>
              <a:t>3/2/21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12C3BBF-6074-8448-AE6A-86FDC157F2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3783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Give </a:t>
            </a:r>
            <a:r>
              <a:rPr lang="en-US" dirty="0" err="1"/>
              <a:t>Github</a:t>
            </a:r>
            <a:r>
              <a:rPr lang="en-US" dirty="0"/>
              <a:t> link on </a:t>
            </a:r>
            <a:r>
              <a:rPr lang="en-US" dirty="0" err="1"/>
              <a:t>slidesou</a:t>
            </a:r>
            <a:r>
              <a:rPr lang="en-US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3199CD-3E1B-4AE6-990F-76F925F5EA9F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989252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Give </a:t>
            </a:r>
            <a:r>
              <a:rPr lang="en-US" dirty="0" err="1"/>
              <a:t>Github</a:t>
            </a:r>
            <a:r>
              <a:rPr lang="en-US" dirty="0"/>
              <a:t> link on </a:t>
            </a:r>
            <a:r>
              <a:rPr lang="en-US" dirty="0" err="1"/>
              <a:t>slidesou</a:t>
            </a:r>
            <a:r>
              <a:rPr lang="en-US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3199CD-3E1B-4AE6-990F-76F925F5EA9F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905926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Give </a:t>
            </a:r>
            <a:r>
              <a:rPr lang="en-US" dirty="0" err="1"/>
              <a:t>Github</a:t>
            </a:r>
            <a:r>
              <a:rPr lang="en-US" dirty="0"/>
              <a:t> link on </a:t>
            </a:r>
            <a:r>
              <a:rPr lang="en-US" dirty="0" err="1"/>
              <a:t>slidesou</a:t>
            </a:r>
            <a:r>
              <a:rPr lang="en-US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3199CD-3E1B-4AE6-990F-76F925F5EA9F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56815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BC7A07-96C3-42AF-943D-953C86C3DAA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463557"/>
            <a:ext cx="9144000" cy="2387600"/>
          </a:xfrm>
        </p:spPr>
        <p:txBody>
          <a:bodyPr anchor="b">
            <a:normAutofit/>
          </a:bodyPr>
          <a:lstStyle>
            <a:lvl1pPr algn="ctr">
              <a:lnSpc>
                <a:spcPct val="90000"/>
              </a:lnSpc>
              <a:defRPr sz="5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CEE38DF-F503-4E79-B1B0-16489708A1B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943232"/>
            <a:ext cx="9144000" cy="1655762"/>
          </a:xfrm>
        </p:spPr>
        <p:txBody>
          <a:bodyPr>
            <a:normAutofit/>
          </a:bodyPr>
          <a:lstStyle>
            <a:lvl1pPr marL="0" indent="0" algn="ctr">
              <a:lnSpc>
                <a:spcPts val="3200"/>
              </a:lnSpc>
              <a:buNone/>
              <a:defRPr sz="2400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1D965B-87A4-4F43-BE02-800BCCDF42E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20624" y="6217920"/>
            <a:ext cx="2743200" cy="640080"/>
          </a:xfrm>
        </p:spPr>
        <p:txBody>
          <a:bodyPr anchor="ctr" anchorCtr="0"/>
          <a:lstStyle/>
          <a:p>
            <a:fld id="{403CB87E-4591-47A1-9046-CF63F17215EF}" type="datetime2">
              <a:rPr lang="en-US" smtClean="0"/>
              <a:t>Tuesday, March 2, 2021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9ED35B-CBF1-40D9-BAA7-CF9E1E22B8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767328" y="6217920"/>
            <a:ext cx="7196328" cy="640080"/>
          </a:xfrm>
        </p:spPr>
        <p:txBody>
          <a:bodyPr anchor="ctr" anchorCtr="0"/>
          <a:lstStyle/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D26653A-450D-4BDE-8718-99F2D93142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03152" y="0"/>
            <a:ext cx="685800" cy="685800"/>
          </a:xfrm>
        </p:spPr>
        <p:txBody>
          <a:bodyPr/>
          <a:lstStyle>
            <a:lvl1pPr algn="ctr">
              <a:defRPr/>
            </a:lvl1pPr>
          </a:lstStyle>
          <a:p>
            <a:fld id="{3A4F6043-7A67-491B-98BC-F933DED722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62146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914413-82C1-4EBC-8C6B-BC5F842D13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0624" y="365125"/>
            <a:ext cx="10543032" cy="1325563"/>
          </a:xfrm>
        </p:spPr>
        <p:txBody>
          <a:bodyPr>
            <a:normAutofit/>
          </a:bodyPr>
          <a:lstStyle>
            <a:lvl1pPr>
              <a:lnSpc>
                <a:spcPct val="90000"/>
              </a:lnSpc>
              <a:defRPr sz="5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8F029A-192E-4A44-ACC7-6C5212C777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0625" y="1825625"/>
            <a:ext cx="10543031" cy="4206383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8D1A7D4-E57E-4789-896B-B2A051BF94F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20624" y="6217920"/>
            <a:ext cx="2743200" cy="64008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33DE70B-B772-416E-A790-995760B1742E}" type="datetime2">
              <a:rPr lang="en-US" smtClean="0"/>
              <a:t>Tuesday, March 2, 2021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7B63EE-3B35-4F8A-BDA3-E778BFE14C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339EF2-7937-4C30-A883-7F7BD02802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fld id="{3A4F6043-7A67-491B-98BC-F933DED7226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02542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CAF4BC-D1E9-40F0-A26B-9EA9B6B697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0624" y="1081941"/>
            <a:ext cx="10543032" cy="2852737"/>
          </a:xfrm>
        </p:spPr>
        <p:txBody>
          <a:bodyPr anchor="b">
            <a:normAutofit/>
          </a:bodyPr>
          <a:lstStyle>
            <a:lvl1pPr>
              <a:defRPr sz="4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F7974A6-FAB9-47DA-8F1A-701DFC8DF3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20624" y="3961666"/>
            <a:ext cx="10543032" cy="1500187"/>
          </a:xfrm>
        </p:spPr>
        <p:txBody>
          <a:bodyPr>
            <a:noAutofit/>
          </a:bodyPr>
          <a:lstStyle>
            <a:lvl1pPr marL="0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564E2B4-314C-4D4F-8938-E437A2EF52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760CDE-A6F1-4138-AF12-ED09E8E5FB6B}" type="datetime2">
              <a:rPr lang="en-US" smtClean="0"/>
              <a:t>Tuesday, March 2, 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442F23-6986-4A36-97F0-13F305A2DE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4BA1B9-2423-42BD-A553-DC5703F624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F6043-7A67-491B-98BC-F933DED7226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85872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264F76-994F-4AB5-B17B-46C0C2FA5A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0624" y="365125"/>
            <a:ext cx="10543032" cy="1325563"/>
          </a:xfrm>
        </p:spPr>
        <p:txBody>
          <a:bodyPr>
            <a:normAutofit/>
          </a:bodyPr>
          <a:lstStyle>
            <a:lvl1pPr>
              <a:defRPr sz="5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A69B3B-A540-4556-98C8-1F49704A794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20624" y="1825625"/>
            <a:ext cx="5599176" cy="4206382"/>
          </a:xfrm>
        </p:spPr>
        <p:txBody>
          <a:bodyPr/>
          <a:lstStyle>
            <a:lvl1pPr marL="457200" indent="-457200">
              <a:buFont typeface="Wingdings 2" panose="05020102010507070707" pitchFamily="18" charset="2"/>
              <a:buChar char="¬"/>
              <a:defRPr/>
            </a:lvl1pPr>
            <a:lvl2pPr marL="800100" indent="-342900">
              <a:buFont typeface="Wingdings 2" panose="05020102010507070707" pitchFamily="18" charset="2"/>
              <a:buChar char="¬"/>
              <a:defRPr/>
            </a:lvl2pPr>
            <a:lvl3pPr marL="1257300" indent="-342900">
              <a:buFont typeface="Wingdings 2" panose="05020102010507070707" pitchFamily="18" charset="2"/>
              <a:buChar char="¬"/>
              <a:defRPr/>
            </a:lvl3pPr>
            <a:lvl4pPr marL="1657350" indent="-285750">
              <a:buFont typeface="Wingdings 2" panose="05020102010507070707" pitchFamily="18" charset="2"/>
              <a:buChar char="¬"/>
              <a:defRPr/>
            </a:lvl4pPr>
            <a:lvl5pPr marL="2114550" indent="-285750">
              <a:buFont typeface="Wingdings 2" panose="05020102010507070707" pitchFamily="18" charset="2"/>
              <a:buChar char="¬"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EC72438-7C63-48F2-9D6F-2461BFD6D5E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4791456" cy="4206382"/>
          </a:xfrm>
        </p:spPr>
        <p:txBody>
          <a:bodyPr/>
          <a:lstStyle>
            <a:lvl1pPr marL="228600" indent="-228600">
              <a:buFont typeface="Wingdings 2" panose="05020102010507070707" pitchFamily="18" charset="2"/>
              <a:buChar char="¬"/>
              <a:defRPr/>
            </a:lvl1pPr>
            <a:lvl2pPr marL="685800" indent="-228600">
              <a:buFont typeface="Wingdings 2" panose="05020102010507070707" pitchFamily="18" charset="2"/>
              <a:buChar char="¬"/>
              <a:defRPr/>
            </a:lvl2pPr>
            <a:lvl3pPr marL="1143000" indent="-228600">
              <a:buFont typeface="Wingdings 2" panose="05020102010507070707" pitchFamily="18" charset="2"/>
              <a:buChar char="¬"/>
              <a:defRPr/>
            </a:lvl3pPr>
            <a:lvl4pPr marL="1600200" indent="-228600">
              <a:buFont typeface="Wingdings 2" panose="05020102010507070707" pitchFamily="18" charset="2"/>
              <a:buChar char="¬"/>
              <a:defRPr/>
            </a:lvl4pPr>
            <a:lvl5pPr marL="2057400" indent="-228600">
              <a:buFont typeface="Wingdings 2" panose="05020102010507070707" pitchFamily="18" charset="2"/>
              <a:buChar char="¬"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3FA1B49-6AAA-4DA7-970F-B75899F1AB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15F8B1-DB7B-4D28-A97D-40FB2DD1EF78}" type="datetime2">
              <a:rPr lang="en-US" smtClean="0"/>
              <a:t>Tuesday, March 2, 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EE3649A-B9A2-4737-B47E-758DC14068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50C1407-C705-451C-878E-8175DCCD50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F6043-7A67-491B-98BC-F933DED7226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75110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2F9955-0460-4A20-8FC6-3005955600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0624" y="365125"/>
            <a:ext cx="10543032" cy="1325563"/>
          </a:xfrm>
        </p:spPr>
        <p:txBody>
          <a:bodyPr>
            <a:normAutofit/>
          </a:bodyPr>
          <a:lstStyle>
            <a:lvl1pPr>
              <a:defRPr sz="5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F95DDA7-4AAD-4EBE-880C-200E5F10A6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20624" y="1681163"/>
            <a:ext cx="5549697" cy="823912"/>
          </a:xfrm>
        </p:spPr>
        <p:txBody>
          <a:bodyPr anchor="b">
            <a:normAutofit/>
          </a:bodyPr>
          <a:lstStyle>
            <a:lvl1pPr marL="0" indent="0">
              <a:buNone/>
              <a:defRPr sz="3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9717496-E470-4CF6-884C-F07390A4688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20624" y="2505075"/>
            <a:ext cx="5549697" cy="3526932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8C438EA-D381-4F22-A911-ECDD6D04FB3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970321" y="1681163"/>
            <a:ext cx="4993335" cy="823912"/>
          </a:xfrm>
        </p:spPr>
        <p:txBody>
          <a:bodyPr anchor="b">
            <a:normAutofit/>
          </a:bodyPr>
          <a:lstStyle>
            <a:lvl1pPr marL="0" indent="0">
              <a:buNone/>
              <a:defRPr sz="3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3F255FA-A04D-49F2-8DB4-3CC082D0DBC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970321" y="2505075"/>
            <a:ext cx="4993335" cy="3526932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A6298F3-0AEC-4811-99A4-B78AE3A70B1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20624" y="6217920"/>
            <a:ext cx="2743200" cy="640080"/>
          </a:xfrm>
        </p:spPr>
        <p:txBody>
          <a:bodyPr/>
          <a:lstStyle/>
          <a:p>
            <a:fld id="{14039161-23B8-4738-9069-73EBE8884FDD}" type="datetime2">
              <a:rPr lang="en-US" smtClean="0"/>
              <a:t>Tuesday, March 2, 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A7690B4-8A9A-4717-8B0B-2C92129265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328F00A-44BE-4E0A-B1CE-1FC489654F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F6043-7A67-491B-98BC-F933DED7226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51031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91F235-FBFF-453E-B90A-5758ED47C7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0624" y="938306"/>
            <a:ext cx="10543032" cy="1325563"/>
          </a:xfrm>
        </p:spPr>
        <p:txBody>
          <a:bodyPr>
            <a:normAutofit/>
          </a:bodyPr>
          <a:lstStyle>
            <a:lvl1pPr>
              <a:defRPr sz="5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443A871-5A76-4349-99F0-C46C773804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994D44-7693-499F-AC6C-11696134FE3F}" type="datetime2">
              <a:rPr lang="en-US" smtClean="0"/>
              <a:t>Tuesday, March 2, 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472E803-8BD9-40A2-8389-C19DA11480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05414ED-B772-4B84-813E-E34C9A97C0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F6043-7A67-491B-98BC-F933DED7226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56969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E562BDD-CBFF-4046-A6B2-A9ECCB7EA1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AF2AE-472C-4EF3-ABB2-24BAA9AE3CF7}" type="datetime2">
              <a:rPr lang="en-US" smtClean="0"/>
              <a:t>Tuesday, March 2, 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690B5F6-6C28-4A86-AFD0-D7F93D4619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5910D5C-1634-451B-8D99-4D47EB3A11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F6043-7A67-491B-98BC-F933DED7226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46803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712261-8522-4437-B612-7C7100D188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0624" y="457200"/>
            <a:ext cx="10543032" cy="1600200"/>
          </a:xfrm>
        </p:spPr>
        <p:txBody>
          <a:bodyPr anchor="b">
            <a:noAutofit/>
          </a:bodyPr>
          <a:lstStyle>
            <a:lvl1pPr>
              <a:defRPr sz="5200">
                <a:latin typeface="Dante (Headings)2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BAA0AF-3F50-42BD-84B4-E70C3D004F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2199340"/>
            <a:ext cx="5780468" cy="3661710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99C702B-2C4D-4590-8BEE-31940145C77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20624" y="2199340"/>
            <a:ext cx="4489180" cy="3669647"/>
          </a:xfrm>
        </p:spPr>
        <p:txBody>
          <a:bodyPr>
            <a:normAutofit/>
          </a:bodyPr>
          <a:lstStyle>
            <a:lvl1pPr marL="0" indent="0">
              <a:buNone/>
              <a:defRPr sz="22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794813E-250B-4422-AE46-5E1AB964A41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20624" y="6217920"/>
            <a:ext cx="2743200" cy="640080"/>
          </a:xfrm>
        </p:spPr>
        <p:txBody>
          <a:bodyPr/>
          <a:lstStyle/>
          <a:p>
            <a:fld id="{EAEA162C-A7C1-4263-9453-1BAFF8C39559}" type="datetime2">
              <a:rPr lang="en-US" smtClean="0"/>
              <a:t>Tuesday, March 2, 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1CB5B81-E9CC-45F3-8EF1-35D2C8FF15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5DA7E97-5A73-4602-9582-6CDACB9185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F6043-7A67-491B-98BC-F933DED7226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84734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95334B-3019-4CA1-B658-7790019224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0624" y="457200"/>
            <a:ext cx="4489180" cy="1600200"/>
          </a:xfrm>
        </p:spPr>
        <p:txBody>
          <a:bodyPr anchor="b">
            <a:normAutofit/>
          </a:bodyPr>
          <a:lstStyle>
            <a:lvl1pPr>
              <a:defRPr sz="4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FD3CC12-FD6B-41A3-BF67-D600CC4383A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DDB2BD5-DC18-460B-BFCC-5B2447D2B09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20624" y="2199340"/>
            <a:ext cx="4489180" cy="3669647"/>
          </a:xfrm>
        </p:spPr>
        <p:txBody>
          <a:bodyPr>
            <a:normAutofit/>
          </a:bodyPr>
          <a:lstStyle>
            <a:lvl1pPr marL="0" indent="0">
              <a:buNone/>
              <a:defRPr sz="22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BAF6305-9768-4792-866C-91238D45695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20624" y="6217920"/>
            <a:ext cx="2743200" cy="640080"/>
          </a:xfrm>
        </p:spPr>
        <p:txBody>
          <a:bodyPr/>
          <a:lstStyle/>
          <a:p>
            <a:fld id="{64DF6793-3458-4587-8168-65F0C37A92D2}" type="datetime2">
              <a:rPr lang="en-US" smtClean="0"/>
              <a:t>Tuesday, March 2, 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CDBF050-0FF1-499F-936E-FAAE50DC3D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8902C2E-1542-46B4-85B1-7A4B3F7724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F6043-7A67-491B-98BC-F933DED7226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80137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7D930A-6467-4C46-BA13-A0F5EC12FF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5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841977A-7872-4BE8-8C5C-D2099BEDBB7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CB8191-8A0C-4077-9A2D-0255BF81A9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A17F0E-8070-4DFE-A821-9A699EDBAD7E}" type="datetime2">
              <a:rPr lang="en-US" smtClean="0"/>
              <a:t>Tuesday, March 2, 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441B40-57AC-45F3-9AAC-DC2BEBB121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6D65F4-29FA-451A-878F-768E426A7E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F6043-7A67-491B-98BC-F933DED7226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56017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D76A9FC-D582-4FC8-B641-9F77B4DD15B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23A1683-12F6-4BA6-AD1A-F98C6095145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1141D6-1E1A-4A54-A9B4-57F86865FC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8D34AE-C7BF-46E5-A968-01C6641F6476}" type="datetime2">
              <a:rPr lang="en-US" smtClean="0"/>
              <a:t>Tuesday, March 2, 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7541D6-4702-4421-AEB2-D6CA3AADBA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C3C9F43-CD60-4C38-94C9-0E6D3B7224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F6043-7A67-491B-98BC-F933DED7226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35429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586836B-C327-49CB-ADF2-2E730C4A91BF}"/>
              </a:ext>
            </a:extLst>
          </p:cNvPr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bg2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8310F61-136C-42B3-981B-FDE3DD0A8135}"/>
              </a:ext>
            </a:extLst>
          </p:cNvPr>
          <p:cNvSpPr/>
          <p:nvPr/>
        </p:nvSpPr>
        <p:spPr>
          <a:xfrm>
            <a:off x="1478322" y="709375"/>
            <a:ext cx="10713675" cy="5419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92AF870-601F-4570-A8A9-1003F8939C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0624" y="365125"/>
            <a:ext cx="10543032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BCCCECD-B6E7-4C40-8A84-65FD5A3F0AE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20624" y="1825625"/>
            <a:ext cx="10543032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3EFA4D-0E39-4E26-B43C-5D1084B3BAE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20624" y="6217920"/>
            <a:ext cx="2743200" cy="6400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fld id="{E8352ED3-3C46-4C9A-9738-67B2D875E7E2}" type="datetime2">
              <a:rPr lang="en-US" smtClean="0"/>
              <a:pPr/>
              <a:t>Tuesday, March 2, 2021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E8851EA-2F2C-4012-8B96-51179BDD11B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767328" y="6217920"/>
            <a:ext cx="7196328" cy="6400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7BB8ACB-7A60-4D76-A149-0C57A30E016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03152" y="0"/>
            <a:ext cx="685800" cy="685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2"/>
                </a:solidFill>
              </a:defRPr>
            </a:lvl1pPr>
          </a:lstStyle>
          <a:p>
            <a:fld id="{3A4F6043-7A67-491B-98BC-F933DED7226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15482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1" r:id="rId1"/>
    <p:sldLayoutId id="2147483742" r:id="rId2"/>
    <p:sldLayoutId id="2147483743" r:id="rId3"/>
    <p:sldLayoutId id="2147483744" r:id="rId4"/>
    <p:sldLayoutId id="2147483745" r:id="rId5"/>
    <p:sldLayoutId id="2147483746" r:id="rId6"/>
    <p:sldLayoutId id="2147483747" r:id="rId7"/>
    <p:sldLayoutId id="2147483748" r:id="rId8"/>
    <p:sldLayoutId id="2147483749" r:id="rId9"/>
    <p:sldLayoutId id="2147483750" r:id="rId10"/>
    <p:sldLayoutId id="2147483751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Wingdings 2" panose="05020102010507070707" pitchFamily="18" charset="2"/>
        <a:buChar char=""/>
        <a:defRPr sz="1800" kern="1200">
          <a:solidFill>
            <a:schemeClr val="tx2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accent2"/>
        </a:buClr>
        <a:buFont typeface="Wingdings 2" panose="05020102010507070707" pitchFamily="18" charset="2"/>
        <a:buChar char=""/>
        <a:defRPr sz="16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accent2"/>
        </a:buClr>
        <a:buFont typeface="Wingdings 2" panose="05020102010507070707" pitchFamily="18" charset="2"/>
        <a:buChar char=""/>
        <a:defRPr sz="1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accent2"/>
        </a:buClr>
        <a:buFont typeface="Wingdings 2" panose="05020102010507070707" pitchFamily="18" charset="2"/>
        <a:buChar char=""/>
        <a:defRPr sz="12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accent2"/>
        </a:buClr>
        <a:buFont typeface="Wingdings 2" panose="05020102010507070707" pitchFamily="18" charset="2"/>
        <a:buChar char=""/>
        <a:defRPr sz="11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channel/UCR7ejcDyKykQ3wE-KS08Smg" TargetMode="External"/><Relationship Id="rId2" Type="http://schemas.openxmlformats.org/officeDocument/2006/relationships/hyperlink" Target="http://www.kelseyemnett.com/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datafiles.samhsa.gov/study/treatment-episode-data-set-admissions-teds-2018-nid19019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mathsisfun.com/data/standard-normal-distribution.html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if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tif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towardsdatascience.com/understanding-the-68-95-99-7-rule-for-a-normal-distribution-b7b7cbf760c2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hyperlink" Target="https://kelseyemnett.com/2020/05/25/machine-learning-links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B3B2C43-5E36-4768-8319-6752D24B47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044326E-7BB3-4929-BE33-05CA64DBB2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" y="0"/>
            <a:ext cx="12188952" cy="6858000"/>
          </a:xfrm>
          <a:prstGeom prst="rect">
            <a:avLst/>
          </a:prstGeom>
          <a:solidFill>
            <a:schemeClr val="bg2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31CF4E0-AA2D-43CA-A528-C52FB15824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446276" y="685800"/>
            <a:ext cx="10744200" cy="5486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7B6C201-67BE-7542-81E6-931361F95D2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989319" y="576263"/>
            <a:ext cx="5054196" cy="2967606"/>
          </a:xfrm>
        </p:spPr>
        <p:txBody>
          <a:bodyPr anchor="b">
            <a:normAutofit/>
          </a:bodyPr>
          <a:lstStyle/>
          <a:p>
            <a:pPr algn="l"/>
            <a:r>
              <a:rPr lang="en-US" sz="4800" dirty="0"/>
              <a:t>Machine Learning for Beginners: Class 2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81AB9CE-AE6E-4E42-9228-AE4CE2126E3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989319" y="3764975"/>
            <a:ext cx="5054196" cy="2192683"/>
          </a:xfrm>
        </p:spPr>
        <p:txBody>
          <a:bodyPr>
            <a:normAutofit/>
          </a:bodyPr>
          <a:lstStyle/>
          <a:p>
            <a:pPr algn="l"/>
            <a:r>
              <a:rPr lang="en-US" sz="2200" dirty="0"/>
              <a:t>By Kelsey </a:t>
            </a:r>
            <a:r>
              <a:rPr lang="en-US" sz="2200" dirty="0" err="1"/>
              <a:t>Emnett</a:t>
            </a:r>
            <a:endParaRPr lang="en-US" sz="2200" dirty="0"/>
          </a:p>
        </p:txBody>
      </p:sp>
      <p:pic>
        <p:nvPicPr>
          <p:cNvPr id="4" name="Picture 3" descr="Triangular abstract background">
            <a:extLst>
              <a:ext uri="{FF2B5EF4-FFF2-40B4-BE49-F238E27FC236}">
                <a16:creationId xmlns:a16="http://schemas.microsoft.com/office/drawing/2014/main" id="{4638ADAC-465E-4BCE-84EC-450857CCFD3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9919" r="26680" b="-1"/>
          <a:stretch/>
        </p:blipFill>
        <p:spPr>
          <a:xfrm>
            <a:off x="0" y="0"/>
            <a:ext cx="5486394" cy="6857990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3B083774-A903-4B1B-BC6A-94C1F048E8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5479921" y="0"/>
            <a:ext cx="287517" cy="6857992"/>
          </a:xfrm>
          <a:prstGeom prst="rect">
            <a:avLst/>
          </a:prstGeom>
          <a:solidFill>
            <a:srgbClr val="D56A17">
              <a:alpha val="25000"/>
            </a:srgbClr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0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5D5FB189-1F48-4A47-B036-6AF7E11A8E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11504676" y="-14198"/>
            <a:ext cx="0" cy="6858000"/>
          </a:xfrm>
          <a:prstGeom prst="line">
            <a:avLst/>
          </a:prstGeom>
          <a:ln w="9525" cap="rnd">
            <a:solidFill>
              <a:srgbClr val="D56A17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C5B335DD-3163-4EC5-8B6B-2AB53E64D1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524" y="6172200"/>
            <a:ext cx="12192000" cy="0"/>
          </a:xfrm>
          <a:prstGeom prst="line">
            <a:avLst/>
          </a:prstGeom>
          <a:ln w="9525" cap="rnd">
            <a:solidFill>
              <a:srgbClr val="D56A17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429327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1DD23F-8716-374B-B576-E3E10EC4AE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346" y="-320675"/>
            <a:ext cx="10543032" cy="1325563"/>
          </a:xfrm>
        </p:spPr>
        <p:txBody>
          <a:bodyPr>
            <a:normAutofit/>
          </a:bodyPr>
          <a:lstStyle/>
          <a:p>
            <a:r>
              <a:rPr lang="en-US" sz="4000" dirty="0"/>
              <a:t>Links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6453CF-1E52-A844-AB34-B5F1A00238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98982" y="1149764"/>
            <a:ext cx="9194491" cy="4206383"/>
          </a:xfrm>
        </p:spPr>
        <p:txBody>
          <a:bodyPr/>
          <a:lstStyle/>
          <a:p>
            <a:pPr marL="0" indent="0">
              <a:buNone/>
            </a:pPr>
            <a:r>
              <a:rPr lang="en-US" b="1" dirty="0"/>
              <a:t>Files located here</a:t>
            </a:r>
            <a:r>
              <a:rPr lang="en-US" dirty="0"/>
              <a:t>: </a:t>
            </a:r>
            <a:r>
              <a:rPr lang="en-US" dirty="0" err="1"/>
              <a:t>bit.ly</a:t>
            </a:r>
            <a:r>
              <a:rPr lang="en-US" dirty="0"/>
              <a:t>/machine-learning-introduction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b="1" dirty="0"/>
              <a:t>Class videos </a:t>
            </a:r>
            <a:r>
              <a:rPr lang="en-US" dirty="0"/>
              <a:t>will be posted by the Sunday after class on my website </a:t>
            </a:r>
            <a:r>
              <a:rPr lang="en-US" dirty="0">
                <a:hlinkClick r:id="rId2"/>
              </a:rPr>
              <a:t>www.kelseyemnett.com</a:t>
            </a:r>
            <a:r>
              <a:rPr lang="en-US" dirty="0"/>
              <a:t> and my YouTube channel </a:t>
            </a:r>
            <a:r>
              <a:rPr lang="en-US" dirty="0">
                <a:hlinkClick r:id="rId3"/>
              </a:rPr>
              <a:t>https://www.youtube.com/channel/UCR7ejcDyKykQ3wE-KS08Smg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1616339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1">
            <a:extLst>
              <a:ext uri="{FF2B5EF4-FFF2-40B4-BE49-F238E27FC236}">
                <a16:creationId xmlns:a16="http://schemas.microsoft.com/office/drawing/2014/main" id="{35CC26B0-0F49-4184-ADD9-4CB49ABB16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59835" y="1090846"/>
            <a:ext cx="9998765" cy="4872631"/>
          </a:xfrm>
        </p:spPr>
        <p:txBody>
          <a:bodyPr>
            <a:normAutofit fontScale="85000" lnSpcReduction="20000"/>
          </a:bodyPr>
          <a:lstStyle/>
          <a:p>
            <a:pPr marL="342900" indent="-342900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accent1"/>
                </a:solidFill>
              </a:rPr>
              <a:t>Classification</a:t>
            </a:r>
          </a:p>
          <a:p>
            <a:pPr marL="1028700" lvl="1" indent="-342900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dirty="0"/>
              <a:t>Predicting a categorical variable using known class labels</a:t>
            </a:r>
          </a:p>
          <a:p>
            <a:pPr marL="1028700" lvl="1" indent="-342900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dirty="0"/>
              <a:t>Example: Predicting whether a substance abuse treatment admission is the first or readmission</a:t>
            </a:r>
          </a:p>
          <a:p>
            <a:pPr marL="342900" indent="-342900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accent1"/>
                </a:solidFill>
              </a:rPr>
              <a:t>Regression</a:t>
            </a:r>
          </a:p>
          <a:p>
            <a:pPr marL="1028700" lvl="1" indent="-342900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dirty="0"/>
              <a:t>Predicting a continuous or numeric variable using known actual values</a:t>
            </a:r>
          </a:p>
          <a:p>
            <a:pPr marL="1028700" lvl="1" indent="-342900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dirty="0"/>
              <a:t>Example: Predicting crop yield</a:t>
            </a:r>
          </a:p>
          <a:p>
            <a:pPr marL="342900" indent="-342900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accent1"/>
                </a:solidFill>
              </a:rPr>
              <a:t>Unsupervised</a:t>
            </a:r>
          </a:p>
          <a:p>
            <a:pPr marL="1028700" lvl="1" indent="-342900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dirty="0"/>
              <a:t>Models that detect patterns and make predictions on data with no pre-existing labels</a:t>
            </a:r>
          </a:p>
          <a:p>
            <a:pPr marL="1028700" lvl="1" indent="-342900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dirty="0"/>
              <a:t>Example: Clustering stores by similar attributes</a:t>
            </a:r>
          </a:p>
          <a:p>
            <a:pPr marL="342900" indent="-342900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accent1"/>
                </a:solidFill>
              </a:rPr>
              <a:t>Reinforcement Learning</a:t>
            </a:r>
          </a:p>
          <a:p>
            <a:pPr marL="1028700" lvl="1" indent="-342900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dirty="0"/>
              <a:t>Enables an agent to learn in an interactive environment by trial and error using feedback from its own actions and experiences</a:t>
            </a:r>
            <a:r>
              <a:rPr lang="en-US" baseline="30000" dirty="0"/>
              <a:t>1</a:t>
            </a:r>
          </a:p>
          <a:p>
            <a:pPr marL="1028700" lvl="1" indent="-342900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dirty="0"/>
              <a:t>Example: Stock trading where model buys, sells, or trades and adjusts predictions based on results of trade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5" name="Title 2">
            <a:extLst>
              <a:ext uri="{FF2B5EF4-FFF2-40B4-BE49-F238E27FC236}">
                <a16:creationId xmlns:a16="http://schemas.microsoft.com/office/drawing/2014/main" id="{16405C3E-9CF7-42B6-A134-41EAB511A6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0098" y="201876"/>
            <a:ext cx="10783229" cy="404412"/>
          </a:xfrm>
        </p:spPr>
        <p:txBody>
          <a:bodyPr>
            <a:noAutofit/>
          </a:bodyPr>
          <a:lstStyle/>
          <a:p>
            <a:r>
              <a:rPr lang="en-US" sz="4000" dirty="0"/>
              <a:t>Types of Models</a:t>
            </a:r>
          </a:p>
        </p:txBody>
      </p:sp>
    </p:spTree>
    <p:extLst>
      <p:ext uri="{BB962C8B-B14F-4D97-AF65-F5344CB8AC3E}">
        <p14:creationId xmlns:p14="http://schemas.microsoft.com/office/powerpoint/2010/main" val="18606947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1">
            <a:extLst>
              <a:ext uri="{FF2B5EF4-FFF2-40B4-BE49-F238E27FC236}">
                <a16:creationId xmlns:a16="http://schemas.microsoft.com/office/drawing/2014/main" id="{35CC26B0-0F49-4184-ADD9-4CB49ABB16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35056" y="1103473"/>
            <a:ext cx="9765127" cy="4351338"/>
          </a:xfrm>
        </p:spPr>
        <p:txBody>
          <a:bodyPr>
            <a:normAutofit/>
          </a:bodyPr>
          <a:lstStyle/>
          <a:p>
            <a:pPr marL="342900" indent="-342900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sz="2200" dirty="0"/>
              <a:t>Are you trying to predict a continuous variable? </a:t>
            </a:r>
          </a:p>
          <a:p>
            <a:pPr marL="800100" lvl="1" indent="-342900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dirty="0"/>
              <a:t>Does it highly unbalanced and/or have a large number of outliers</a:t>
            </a:r>
          </a:p>
          <a:p>
            <a:pPr marL="800100" lvl="1" indent="-342900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dirty="0"/>
              <a:t>If so, it may be difficult to predict values accurately</a:t>
            </a:r>
          </a:p>
          <a:p>
            <a:pPr marL="342900" indent="-342900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sz="2200" dirty="0"/>
              <a:t>Often data scientists </a:t>
            </a:r>
            <a:r>
              <a:rPr lang="en-US" sz="2200" b="1" dirty="0"/>
              <a:t>turn regression models to classification models</a:t>
            </a:r>
          </a:p>
          <a:p>
            <a:pPr marL="800100" lvl="1" indent="-342900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dirty="0"/>
              <a:t>Great if there is a </a:t>
            </a:r>
            <a:r>
              <a:rPr lang="en-US" b="1" dirty="0"/>
              <a:t>meaningful cut off</a:t>
            </a:r>
          </a:p>
          <a:p>
            <a:pPr marL="800100" lvl="1" indent="-342900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dirty="0"/>
              <a:t>Example: Considering business investments and the business considers any venture making $300,000+ to be a “success”</a:t>
            </a:r>
          </a:p>
          <a:p>
            <a:pPr marL="800100" lvl="1" indent="-342900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dirty="0"/>
              <a:t>Can predict high revenue ($300,000+) or low revenue (less than $300,000) business investments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5" name="Title 2">
            <a:extLst>
              <a:ext uri="{FF2B5EF4-FFF2-40B4-BE49-F238E27FC236}">
                <a16:creationId xmlns:a16="http://schemas.microsoft.com/office/drawing/2014/main" id="{16405C3E-9CF7-42B6-A134-41EAB511A6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9854" y="-76421"/>
            <a:ext cx="10783229" cy="998344"/>
          </a:xfrm>
        </p:spPr>
        <p:txBody>
          <a:bodyPr>
            <a:normAutofit/>
          </a:bodyPr>
          <a:lstStyle/>
          <a:p>
            <a:r>
              <a:rPr lang="en-US" sz="4000" dirty="0"/>
              <a:t>Classification or Regression?</a:t>
            </a:r>
          </a:p>
        </p:txBody>
      </p:sp>
    </p:spTree>
    <p:extLst>
      <p:ext uri="{BB962C8B-B14F-4D97-AF65-F5344CB8AC3E}">
        <p14:creationId xmlns:p14="http://schemas.microsoft.com/office/powerpoint/2010/main" val="21817832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1">
            <a:extLst>
              <a:ext uri="{FF2B5EF4-FFF2-40B4-BE49-F238E27FC236}">
                <a16:creationId xmlns:a16="http://schemas.microsoft.com/office/drawing/2014/main" id="{AB0A042F-13DE-4143-82EF-EFA130F078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17255" y="1230843"/>
            <a:ext cx="10157856" cy="4351338"/>
          </a:xfrm>
        </p:spPr>
        <p:txBody>
          <a:bodyPr>
            <a:normAutofit/>
          </a:bodyPr>
          <a:lstStyle/>
          <a:p>
            <a:pPr marL="342900" indent="-342900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sz="2200" dirty="0"/>
              <a:t>Predicting success in seed production process</a:t>
            </a:r>
          </a:p>
          <a:p>
            <a:pPr marL="342900" indent="-342900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sz="2200" dirty="0"/>
              <a:t>Predicting high and low-value revenue business opportunities</a:t>
            </a:r>
          </a:p>
          <a:p>
            <a:pPr marL="342900" indent="-342900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sz="2200" dirty="0"/>
              <a:t>Extracting text from images</a:t>
            </a:r>
          </a:p>
          <a:p>
            <a:pPr marL="342900" indent="-342900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sz="2200" dirty="0"/>
              <a:t>Predicting individuals at high risk of relapse from a substance abuse disorder (the example used in this class)</a:t>
            </a:r>
          </a:p>
          <a:p>
            <a:pPr marL="342900" indent="-342900">
              <a:buClr>
                <a:schemeClr val="accent1"/>
              </a:buClr>
              <a:buFont typeface="Arial" panose="020B0604020202020204" pitchFamily="34" charset="0"/>
              <a:buChar char="•"/>
            </a:pPr>
            <a:endParaRPr lang="en-US" sz="2200" dirty="0"/>
          </a:p>
        </p:txBody>
      </p:sp>
      <p:sp>
        <p:nvSpPr>
          <p:cNvPr id="6" name="Title 2">
            <a:extLst>
              <a:ext uri="{FF2B5EF4-FFF2-40B4-BE49-F238E27FC236}">
                <a16:creationId xmlns:a16="http://schemas.microsoft.com/office/drawing/2014/main" id="{302957E0-4AFE-4B1C-9C15-642870106B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2837" y="-126116"/>
            <a:ext cx="10783229" cy="998344"/>
          </a:xfrm>
        </p:spPr>
        <p:txBody>
          <a:bodyPr>
            <a:normAutofit/>
          </a:bodyPr>
          <a:lstStyle/>
          <a:p>
            <a:r>
              <a:rPr lang="en-US" sz="4000" dirty="0"/>
              <a:t>Examples from the Field</a:t>
            </a:r>
          </a:p>
        </p:txBody>
      </p:sp>
      <p:sp>
        <p:nvSpPr>
          <p:cNvPr id="7" name="Slide Number Placeholder 3">
            <a:extLst>
              <a:ext uri="{FF2B5EF4-FFF2-40B4-BE49-F238E27FC236}">
                <a16:creationId xmlns:a16="http://schemas.microsoft.com/office/drawing/2014/main" id="{8BE6D95F-106D-462D-AA41-3BBA5CA9C9D6}"/>
              </a:ext>
            </a:extLst>
          </p:cNvPr>
          <p:cNvSpPr txBox="1">
            <a:spLocks/>
          </p:cNvSpPr>
          <p:nvPr/>
        </p:nvSpPr>
        <p:spPr>
          <a:xfrm>
            <a:off x="11153102" y="6217537"/>
            <a:ext cx="43883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700" kern="1200">
                <a:solidFill>
                  <a:schemeClr val="tx1"/>
                </a:solidFill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EE23A24-5E29-4F5A-B780-9568AE9A51DD}" type="slidenum">
              <a:rPr kumimoji="0" lang="en-US" sz="700" b="0" i="0" u="none" strike="noStrike" kern="1200" cap="none" spc="0" normalizeH="0" baseline="0" noProof="0" smtClean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700" b="0" i="0" u="none" strike="noStrike" kern="1200" cap="none" spc="0" normalizeH="0" baseline="0" noProof="0">
              <a:ln>
                <a:noFill/>
              </a:ln>
              <a:solidFill>
                <a:srgbClr val="595959"/>
              </a:solidFill>
              <a:effectLst/>
              <a:uLnTx/>
              <a:uFillTx/>
              <a:latin typeface="Segoe UI Semibold" panose="020B0702040204020203" pitchFamily="34" charset="0"/>
              <a:ea typeface="+mn-ea"/>
              <a:cs typeface="Segoe UI Semibold" panose="020B07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31663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2">
            <a:extLst>
              <a:ext uri="{FF2B5EF4-FFF2-40B4-BE49-F238E27FC236}">
                <a16:creationId xmlns:a16="http://schemas.microsoft.com/office/drawing/2014/main" id="{302957E0-4AFE-4B1C-9C15-642870106B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2837" y="-126116"/>
            <a:ext cx="10783229" cy="998344"/>
          </a:xfrm>
        </p:spPr>
        <p:txBody>
          <a:bodyPr>
            <a:normAutofit/>
          </a:bodyPr>
          <a:lstStyle/>
          <a:p>
            <a:r>
              <a:rPr lang="en-US" sz="4000" dirty="0"/>
              <a:t>Class Machine Learning Example</a:t>
            </a:r>
          </a:p>
        </p:txBody>
      </p:sp>
      <p:sp>
        <p:nvSpPr>
          <p:cNvPr id="7" name="Slide Number Placeholder 3">
            <a:extLst>
              <a:ext uri="{FF2B5EF4-FFF2-40B4-BE49-F238E27FC236}">
                <a16:creationId xmlns:a16="http://schemas.microsoft.com/office/drawing/2014/main" id="{8BE6D95F-106D-462D-AA41-3BBA5CA9C9D6}"/>
              </a:ext>
            </a:extLst>
          </p:cNvPr>
          <p:cNvSpPr txBox="1">
            <a:spLocks/>
          </p:cNvSpPr>
          <p:nvPr/>
        </p:nvSpPr>
        <p:spPr>
          <a:xfrm>
            <a:off x="11153102" y="6217537"/>
            <a:ext cx="43883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700" kern="1200">
                <a:solidFill>
                  <a:schemeClr val="tx1"/>
                </a:solidFill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EE23A24-5E29-4F5A-B780-9568AE9A51DD}" type="slidenum">
              <a:rPr kumimoji="0" lang="en-US" sz="700" b="0" i="0" u="none" strike="noStrike" kern="1200" cap="none" spc="0" normalizeH="0" baseline="0" noProof="0" smtClean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700" b="0" i="0" u="none" strike="noStrike" kern="1200" cap="none" spc="0" normalizeH="0" baseline="0" noProof="0">
              <a:ln>
                <a:noFill/>
              </a:ln>
              <a:solidFill>
                <a:srgbClr val="595959"/>
              </a:solidFill>
              <a:effectLst/>
              <a:uLnTx/>
              <a:uFillTx/>
              <a:latin typeface="Segoe UI Semibold" panose="020B0702040204020203" pitchFamily="34" charset="0"/>
              <a:ea typeface="+mn-ea"/>
              <a:cs typeface="Segoe UI Semibold" panose="020B0702040204020203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AB6925E-1956-E94F-99AD-A607C992788C}"/>
              </a:ext>
            </a:extLst>
          </p:cNvPr>
          <p:cNvSpPr txBox="1"/>
          <p:nvPr/>
        </p:nvSpPr>
        <p:spPr>
          <a:xfrm>
            <a:off x="2902634" y="1676050"/>
            <a:ext cx="163083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accent1"/>
                </a:solidFill>
              </a:rPr>
              <a:t>Data: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5687281-D61E-9245-B82C-4894B84B9104}"/>
              </a:ext>
            </a:extLst>
          </p:cNvPr>
          <p:cNvSpPr txBox="1"/>
          <p:nvPr/>
        </p:nvSpPr>
        <p:spPr>
          <a:xfrm>
            <a:off x="5561817" y="1680388"/>
            <a:ext cx="254843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b="1" dirty="0">
                <a:solidFill>
                  <a:schemeClr val="accent1"/>
                </a:solidFill>
              </a:rPr>
              <a:t>Trying to Predict: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9CC7796-8A8D-C94F-96B2-C8455DFA5D0D}"/>
              </a:ext>
            </a:extLst>
          </p:cNvPr>
          <p:cNvSpPr txBox="1"/>
          <p:nvPr/>
        </p:nvSpPr>
        <p:spPr>
          <a:xfrm>
            <a:off x="9294929" y="1676049"/>
            <a:ext cx="131818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b="1" dirty="0">
                <a:solidFill>
                  <a:schemeClr val="accent1"/>
                </a:solidFill>
              </a:rPr>
              <a:t>Goal: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F97E895C-D817-704B-B256-560E561D42E8}"/>
              </a:ext>
            </a:extLst>
          </p:cNvPr>
          <p:cNvGrpSpPr/>
          <p:nvPr/>
        </p:nvGrpSpPr>
        <p:grpSpPr>
          <a:xfrm>
            <a:off x="2436008" y="2166619"/>
            <a:ext cx="2588188" cy="2366129"/>
            <a:chOff x="1857472" y="3039530"/>
            <a:chExt cx="2588188" cy="2366129"/>
          </a:xfrm>
        </p:grpSpPr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8C410354-A5DA-3447-8979-05C97B441453}"/>
                </a:ext>
              </a:extLst>
            </p:cNvPr>
            <p:cNvSpPr txBox="1"/>
            <p:nvPr/>
          </p:nvSpPr>
          <p:spPr>
            <a:xfrm>
              <a:off x="1881568" y="3099208"/>
              <a:ext cx="2564092" cy="22467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/>
                <a:t>Includes every admission to a substance abuse treatment center that is publicly funded by the government</a:t>
              </a: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64F113CB-A2B6-BF44-8297-9B491F8BF272}"/>
                </a:ext>
              </a:extLst>
            </p:cNvPr>
            <p:cNvSpPr/>
            <p:nvPr/>
          </p:nvSpPr>
          <p:spPr>
            <a:xfrm>
              <a:off x="1857472" y="3039530"/>
              <a:ext cx="2564091" cy="2366129"/>
            </a:xfrm>
            <a:prstGeom prst="rect">
              <a:avLst/>
            </a:prstGeom>
            <a:noFill/>
            <a:ln w="127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1EF43D12-06D8-E142-AB71-C98D5E0856BD}"/>
              </a:ext>
            </a:extLst>
          </p:cNvPr>
          <p:cNvGrpSpPr/>
          <p:nvPr/>
        </p:nvGrpSpPr>
        <p:grpSpPr>
          <a:xfrm>
            <a:off x="5553990" y="2168537"/>
            <a:ext cx="2564092" cy="2364211"/>
            <a:chOff x="4624012" y="3041448"/>
            <a:chExt cx="2564092" cy="2364211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8C8FB0B3-A9DF-084E-88D6-250F2417383A}"/>
                </a:ext>
              </a:extLst>
            </p:cNvPr>
            <p:cNvSpPr txBox="1"/>
            <p:nvPr/>
          </p:nvSpPr>
          <p:spPr>
            <a:xfrm>
              <a:off x="4624012" y="3099209"/>
              <a:ext cx="2564092" cy="16312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/>
                <a:t>Which admissions are ”first time admissions” and which were “repeat admissions”</a:t>
              </a: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75833DB3-9357-6D48-899B-E95622E7A9FE}"/>
                </a:ext>
              </a:extLst>
            </p:cNvPr>
            <p:cNvSpPr/>
            <p:nvPr/>
          </p:nvSpPr>
          <p:spPr>
            <a:xfrm>
              <a:off x="4624012" y="3041448"/>
              <a:ext cx="2564092" cy="2364211"/>
            </a:xfrm>
            <a:prstGeom prst="rect">
              <a:avLst/>
            </a:prstGeom>
            <a:noFill/>
            <a:ln w="127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D1F75054-A438-164F-92D7-1085512E2041}"/>
              </a:ext>
            </a:extLst>
          </p:cNvPr>
          <p:cNvGrpSpPr/>
          <p:nvPr/>
        </p:nvGrpSpPr>
        <p:grpSpPr>
          <a:xfrm>
            <a:off x="8647877" y="2168537"/>
            <a:ext cx="2588189" cy="2364211"/>
            <a:chOff x="7447172" y="3041448"/>
            <a:chExt cx="2588189" cy="2364211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1A459E04-985D-7443-8F9C-36237F4A5012}"/>
                </a:ext>
              </a:extLst>
            </p:cNvPr>
            <p:cNvSpPr txBox="1"/>
            <p:nvPr/>
          </p:nvSpPr>
          <p:spPr>
            <a:xfrm>
              <a:off x="7471269" y="3099209"/>
              <a:ext cx="2564092" cy="22467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/>
                <a:t>To predict which individuals are at high risk for relapse upon admission to a substance abuse treatment facility</a:t>
              </a: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7C806106-B331-454E-BBF6-633F2B6F2B54}"/>
                </a:ext>
              </a:extLst>
            </p:cNvPr>
            <p:cNvSpPr/>
            <p:nvPr/>
          </p:nvSpPr>
          <p:spPr>
            <a:xfrm>
              <a:off x="7447172" y="3041448"/>
              <a:ext cx="2564091" cy="2364211"/>
            </a:xfrm>
            <a:prstGeom prst="rect">
              <a:avLst/>
            </a:prstGeom>
            <a:noFill/>
            <a:ln w="127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0" name="TextBox 19">
            <a:extLst>
              <a:ext uri="{FF2B5EF4-FFF2-40B4-BE49-F238E27FC236}">
                <a16:creationId xmlns:a16="http://schemas.microsoft.com/office/drawing/2014/main" id="{E852AEC3-6FF3-7F41-AA80-0B8D742CF51F}"/>
              </a:ext>
            </a:extLst>
          </p:cNvPr>
          <p:cNvSpPr txBox="1"/>
          <p:nvPr/>
        </p:nvSpPr>
        <p:spPr>
          <a:xfrm>
            <a:off x="4017420" y="5044383"/>
            <a:ext cx="56372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hlinkClick r:id="rId2"/>
              </a:rPr>
              <a:t>Treatment Episode Data Set Available Here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4216912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882928" y="-258418"/>
            <a:ext cx="9334499" cy="1371600"/>
          </a:xfrm>
        </p:spPr>
        <p:txBody>
          <a:bodyPr>
            <a:normAutofit/>
          </a:bodyPr>
          <a:lstStyle/>
          <a:p>
            <a:r>
              <a:rPr lang="en-US" sz="4000" dirty="0">
                <a:cs typeface="Arial" panose="020B0604020202020204" pitchFamily="34" charset="0"/>
              </a:rPr>
              <a:t>Detour: The Normal Distribution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1680013" y="1668771"/>
            <a:ext cx="4495800" cy="3383521"/>
          </a:xfrm>
        </p:spPr>
        <p:txBody>
          <a:bodyPr numCol="1">
            <a:noAutofit/>
          </a:bodyPr>
          <a:lstStyle/>
          <a:p>
            <a:pPr>
              <a:lnSpc>
                <a:spcPct val="80000"/>
              </a:lnSpc>
              <a:spcAft>
                <a:spcPts val="200"/>
              </a:spcAft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sz="2200" dirty="0">
                <a:cs typeface="Arial" panose="020B0604020202020204" pitchFamily="34" charset="0"/>
              </a:rPr>
              <a:t>The normal distribution is also called a </a:t>
            </a:r>
            <a:r>
              <a:rPr lang="en-US" sz="2200" b="1" dirty="0">
                <a:solidFill>
                  <a:schemeClr val="accent1"/>
                </a:solidFill>
                <a:cs typeface="Arial" panose="020B0604020202020204" pitchFamily="34" charset="0"/>
              </a:rPr>
              <a:t>bell curve</a:t>
            </a:r>
          </a:p>
          <a:p>
            <a:pPr>
              <a:lnSpc>
                <a:spcPct val="80000"/>
              </a:lnSpc>
              <a:spcAft>
                <a:spcPts val="200"/>
              </a:spcAft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sz="2200" dirty="0">
                <a:cs typeface="Arial" panose="020B0604020202020204" pitchFamily="34" charset="0"/>
              </a:rPr>
              <a:t>It is important because it is required to perform many basic statistics tests</a:t>
            </a:r>
          </a:p>
          <a:p>
            <a:pPr>
              <a:lnSpc>
                <a:spcPct val="80000"/>
              </a:lnSpc>
              <a:spcAft>
                <a:spcPts val="200"/>
              </a:spcAft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sz="2200" dirty="0">
                <a:cs typeface="Arial" panose="020B0604020202020204" pitchFamily="34" charset="0"/>
              </a:rPr>
              <a:t>It is </a:t>
            </a:r>
            <a:r>
              <a:rPr lang="en-US" sz="2200" b="1" dirty="0">
                <a:solidFill>
                  <a:schemeClr val="accent1"/>
                </a:solidFill>
                <a:cs typeface="Arial" panose="020B0604020202020204" pitchFamily="34" charset="0"/>
              </a:rPr>
              <a:t>symmetrical</a:t>
            </a:r>
          </a:p>
          <a:p>
            <a:pPr>
              <a:lnSpc>
                <a:spcPct val="80000"/>
              </a:lnSpc>
              <a:spcAft>
                <a:spcPts val="200"/>
              </a:spcAft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sz="2200" dirty="0">
                <a:cs typeface="Arial" panose="020B0604020202020204" pitchFamily="34" charset="0"/>
              </a:rPr>
              <a:t>The mean, median, and mode all lie near the center</a:t>
            </a:r>
          </a:p>
          <a:p>
            <a:pPr>
              <a:lnSpc>
                <a:spcPct val="80000"/>
              </a:lnSpc>
              <a:spcAft>
                <a:spcPts val="200"/>
              </a:spcAft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sz="2200" dirty="0">
                <a:cs typeface="Arial" panose="020B0604020202020204" pitchFamily="34" charset="0"/>
              </a:rPr>
              <a:t>No long outlier tails on one side</a:t>
            </a:r>
          </a:p>
          <a:p>
            <a:pPr lvl="2">
              <a:lnSpc>
                <a:spcPct val="80000"/>
              </a:lnSpc>
              <a:spcAft>
                <a:spcPts val="200"/>
              </a:spcAft>
              <a:buClr>
                <a:schemeClr val="accent1"/>
              </a:buClr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80000"/>
              </a:lnSpc>
              <a:spcAft>
                <a:spcPts val="200"/>
              </a:spcAft>
              <a:buClr>
                <a:schemeClr val="accent1"/>
              </a:buClr>
            </a:pP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6416C52-3367-CE47-B97B-7533DD0514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96283" y="1908515"/>
            <a:ext cx="5500511" cy="2990210"/>
          </a:xfrm>
          <a:prstGeom prst="rect">
            <a:avLst/>
          </a:prstGeom>
          <a:solidFill>
            <a:schemeClr val="tx1"/>
          </a:solidFill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57346138-8D99-B243-8506-2E4DCD9A1915}"/>
              </a:ext>
            </a:extLst>
          </p:cNvPr>
          <p:cNvSpPr txBox="1"/>
          <p:nvPr/>
        </p:nvSpPr>
        <p:spPr>
          <a:xfrm>
            <a:off x="6722076" y="6496992"/>
            <a:ext cx="5556421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>
                <a:hlinkClick r:id="rId4"/>
              </a:rPr>
              <a:t>Image Source: https://www.mathsisfun.com/data/standard-normal-distribution.html</a:t>
            </a:r>
            <a:endParaRPr lang="en-US" sz="1050" dirty="0"/>
          </a:p>
        </p:txBody>
      </p:sp>
    </p:spTree>
    <p:extLst>
      <p:ext uri="{BB962C8B-B14F-4D97-AF65-F5344CB8AC3E}">
        <p14:creationId xmlns:p14="http://schemas.microsoft.com/office/powerpoint/2010/main" val="978043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743780" y="-268357"/>
            <a:ext cx="9334499" cy="1371600"/>
          </a:xfrm>
        </p:spPr>
        <p:txBody>
          <a:bodyPr>
            <a:normAutofit/>
          </a:bodyPr>
          <a:lstStyle/>
          <a:p>
            <a:r>
              <a:rPr lang="en-US" sz="4000" dirty="0">
                <a:cs typeface="Arial" panose="020B0604020202020204" pitchFamily="34" charset="0"/>
              </a:rPr>
              <a:t>Detour: The Normal Distribution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1992745" y="2283390"/>
            <a:ext cx="4491182" cy="1965338"/>
          </a:xfrm>
        </p:spPr>
        <p:txBody>
          <a:bodyPr numCol="1">
            <a:noAutofit/>
          </a:bodyPr>
          <a:lstStyle/>
          <a:p>
            <a:pPr>
              <a:lnSpc>
                <a:spcPct val="80000"/>
              </a:lnSpc>
              <a:spcAft>
                <a:spcPts val="200"/>
              </a:spcAft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sz="2200" dirty="0">
                <a:cs typeface="Arial" panose="020B0604020202020204" pitchFamily="34" charset="0"/>
              </a:rPr>
              <a:t>Normal distributions can differ in their means and standard deviation</a:t>
            </a:r>
          </a:p>
          <a:p>
            <a:pPr>
              <a:lnSpc>
                <a:spcPct val="80000"/>
              </a:lnSpc>
              <a:spcAft>
                <a:spcPts val="200"/>
              </a:spcAft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sz="2200" dirty="0">
                <a:cs typeface="Arial" panose="020B0604020202020204" pitchFamily="34" charset="0"/>
              </a:rPr>
              <a:t>They are always </a:t>
            </a:r>
            <a:r>
              <a:rPr lang="en-US" sz="2200" b="1" dirty="0">
                <a:solidFill>
                  <a:schemeClr val="accent1"/>
                </a:solidFill>
                <a:cs typeface="Arial" panose="020B0604020202020204" pitchFamily="34" charset="0"/>
              </a:rPr>
              <a:t>more dense in the center </a:t>
            </a:r>
            <a:r>
              <a:rPr lang="en-US" sz="2200" dirty="0">
                <a:cs typeface="Arial" panose="020B0604020202020204" pitchFamily="34" charset="0"/>
              </a:rPr>
              <a:t>and less dense at the tails</a:t>
            </a:r>
          </a:p>
          <a:p>
            <a:pPr lvl="2">
              <a:lnSpc>
                <a:spcPct val="80000"/>
              </a:lnSpc>
              <a:spcAft>
                <a:spcPts val="200"/>
              </a:spcAft>
            </a:pPr>
            <a:endParaRPr lang="en-US" dirty="0">
              <a:cs typeface="Arial" panose="020B0604020202020204" pitchFamily="34" charset="0"/>
            </a:endParaRPr>
          </a:p>
          <a:p>
            <a:pPr>
              <a:lnSpc>
                <a:spcPct val="80000"/>
              </a:lnSpc>
              <a:spcAft>
                <a:spcPts val="200"/>
              </a:spcAft>
            </a:pP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C5C31C8-791E-4D42-A414-9EFB038077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60704" y="1143001"/>
            <a:ext cx="4648200" cy="3845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26777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654328" y="-248479"/>
            <a:ext cx="11010898" cy="1371600"/>
          </a:xfrm>
        </p:spPr>
        <p:txBody>
          <a:bodyPr>
            <a:normAutofit/>
          </a:bodyPr>
          <a:lstStyle/>
          <a:p>
            <a:r>
              <a:rPr lang="en-US" sz="4000" dirty="0">
                <a:cs typeface="Arial" panose="020B0604020202020204" pitchFamily="34" charset="0"/>
              </a:rPr>
              <a:t>The Normal Distribution: Characteristics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1653309" y="2261425"/>
            <a:ext cx="4641201" cy="2458357"/>
          </a:xfrm>
        </p:spPr>
        <p:txBody>
          <a:bodyPr numCol="1">
            <a:noAutofit/>
          </a:bodyPr>
          <a:lstStyle/>
          <a:p>
            <a:pPr>
              <a:lnSpc>
                <a:spcPct val="80000"/>
              </a:lnSpc>
              <a:spcAft>
                <a:spcPts val="200"/>
              </a:spcAft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Area under the curve is equal to 1</a:t>
            </a:r>
          </a:p>
          <a:p>
            <a:pPr>
              <a:lnSpc>
                <a:spcPct val="80000"/>
              </a:lnSpc>
              <a:spcAft>
                <a:spcPts val="200"/>
              </a:spcAft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sz="22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68% </a:t>
            </a: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of the area is within </a:t>
            </a:r>
            <a:r>
              <a:rPr lang="en-US" sz="22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 standard deviation </a:t>
            </a: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of the mean</a:t>
            </a:r>
          </a:p>
          <a:p>
            <a:pPr>
              <a:lnSpc>
                <a:spcPct val="80000"/>
              </a:lnSpc>
              <a:spcAft>
                <a:spcPts val="200"/>
              </a:spcAft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sz="22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95% </a:t>
            </a: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of the area is within </a:t>
            </a:r>
            <a:r>
              <a:rPr lang="en-US" sz="22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 standard deviations </a:t>
            </a: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of the mean</a:t>
            </a:r>
          </a:p>
          <a:p>
            <a:pPr>
              <a:lnSpc>
                <a:spcPct val="80000"/>
              </a:lnSpc>
              <a:spcAft>
                <a:spcPts val="200"/>
              </a:spcAft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sz="22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99% </a:t>
            </a: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of the area is within </a:t>
            </a:r>
            <a:r>
              <a:rPr lang="en-US" sz="22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 standard deviations </a:t>
            </a: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of the mean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8A05192-5380-A54A-9E3C-27C622E4D7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0150" y="1954095"/>
            <a:ext cx="5911850" cy="295270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D50930B-E67C-834D-9368-D36BF7422C67}"/>
              </a:ext>
            </a:extLst>
          </p:cNvPr>
          <p:cNvSpPr txBox="1"/>
          <p:nvPr/>
        </p:nvSpPr>
        <p:spPr>
          <a:xfrm>
            <a:off x="6700982" y="6343074"/>
            <a:ext cx="55626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Image Credit: </a:t>
            </a:r>
            <a:r>
              <a:rPr lang="en-US" sz="1100" dirty="0">
                <a:hlinkClick r:id="rId4"/>
              </a:rPr>
              <a:t>https://towardsdatascience.com/understanding-the-68-95-99-7-rule-for-a-normal-distribution-b7b7cbf760c2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16432094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1">
            <a:extLst>
              <a:ext uri="{FF2B5EF4-FFF2-40B4-BE49-F238E27FC236}">
                <a16:creationId xmlns:a16="http://schemas.microsoft.com/office/drawing/2014/main" id="{3567462A-FAE7-4380-B264-476C32BCF9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9489" y="945716"/>
            <a:ext cx="4119419" cy="5057919"/>
          </a:xfrm>
        </p:spPr>
        <p:txBody>
          <a:bodyPr>
            <a:normAutofit fontScale="77500" lnSpcReduction="20000"/>
          </a:bodyPr>
          <a:lstStyle/>
          <a:p>
            <a:pPr marL="342900" indent="-342900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dirty="0"/>
              <a:t>Machine learning models often use distance calculations and loss functions to generate predictions</a:t>
            </a:r>
          </a:p>
          <a:p>
            <a:pPr marL="342900" indent="-342900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dirty="0"/>
              <a:t>Features with a larger range will have larger weight unless rescaled</a:t>
            </a:r>
          </a:p>
          <a:p>
            <a:pPr marL="342900" indent="-342900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dirty="0"/>
              <a:t>Standardize or normalize continuous variables, i.e. </a:t>
            </a:r>
            <a:r>
              <a:rPr lang="en-US" b="1" dirty="0"/>
              <a:t>scale them </a:t>
            </a:r>
            <a:r>
              <a:rPr lang="en-US" dirty="0"/>
              <a:t>to the same range</a:t>
            </a:r>
          </a:p>
          <a:p>
            <a:pPr marL="342900" indent="-342900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b="1" dirty="0"/>
              <a:t>Normalization: </a:t>
            </a:r>
            <a:r>
              <a:rPr lang="en-US" dirty="0"/>
              <a:t>Rescale variables to range between 0 and 1</a:t>
            </a:r>
          </a:p>
          <a:p>
            <a:pPr marL="342900" indent="-342900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b="1" dirty="0"/>
              <a:t>Standardization: </a:t>
            </a:r>
            <a:r>
              <a:rPr lang="en-US" dirty="0"/>
              <a:t>Rescale variables to be centered around the mean with each unit increase/decrease as one standard deviation (think z-scores)</a:t>
            </a:r>
          </a:p>
        </p:txBody>
      </p:sp>
      <p:sp>
        <p:nvSpPr>
          <p:cNvPr id="5" name="Title 2">
            <a:extLst>
              <a:ext uri="{FF2B5EF4-FFF2-40B4-BE49-F238E27FC236}">
                <a16:creationId xmlns:a16="http://schemas.microsoft.com/office/drawing/2014/main" id="{8BC75675-BD48-4D8D-ACB1-5F7A73CEAA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2106" y="-96298"/>
            <a:ext cx="10783229" cy="998344"/>
          </a:xfrm>
        </p:spPr>
        <p:txBody>
          <a:bodyPr>
            <a:normAutofit/>
          </a:bodyPr>
          <a:lstStyle/>
          <a:p>
            <a:r>
              <a:rPr lang="en-US" sz="4000" dirty="0"/>
              <a:t>Data Pre-Processing: Continuous Variables</a:t>
            </a:r>
          </a:p>
        </p:txBody>
      </p:sp>
      <p:pic>
        <p:nvPicPr>
          <p:cNvPr id="6" name="Picture 2" descr="Normalization equation">
            <a:extLst>
              <a:ext uri="{FF2B5EF4-FFF2-40B4-BE49-F238E27FC236}">
                <a16:creationId xmlns:a16="http://schemas.microsoft.com/office/drawing/2014/main" id="{8208427E-BC84-4A03-BFD8-846C26F7AB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0770" y="1789040"/>
            <a:ext cx="2022358" cy="525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Standardization equation">
            <a:extLst>
              <a:ext uri="{FF2B5EF4-FFF2-40B4-BE49-F238E27FC236}">
                <a16:creationId xmlns:a16="http://schemas.microsoft.com/office/drawing/2014/main" id="{DE9E7697-63E4-4350-A2CC-9D695C747D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93507" y="1489606"/>
            <a:ext cx="1378483" cy="525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8F82DC50-618E-4870-8102-A5F3D36577C9}"/>
              </a:ext>
            </a:extLst>
          </p:cNvPr>
          <p:cNvSpPr txBox="1"/>
          <p:nvPr/>
        </p:nvSpPr>
        <p:spPr>
          <a:xfrm>
            <a:off x="8891804" y="2103424"/>
            <a:ext cx="22621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µ: mean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1800" b="0" i="0" u="none" strike="noStrike" kern="120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σ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: standard deviation</a:t>
            </a:r>
          </a:p>
        </p:txBody>
      </p:sp>
      <p:pic>
        <p:nvPicPr>
          <p:cNvPr id="9" name="Picture 10" descr="Feature scaling: Original data">
            <a:extLst>
              <a:ext uri="{FF2B5EF4-FFF2-40B4-BE49-F238E27FC236}">
                <a16:creationId xmlns:a16="http://schemas.microsoft.com/office/drawing/2014/main" id="{43AD7E0C-BF88-4CDB-8C2D-DDFB4A23F54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796" t="4969" r="57888" b="9272"/>
          <a:stretch/>
        </p:blipFill>
        <p:spPr bwMode="auto">
          <a:xfrm>
            <a:off x="6585543" y="3342080"/>
            <a:ext cx="1819275" cy="26302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12" descr="Feature scaling: Normalized data">
            <a:extLst>
              <a:ext uri="{FF2B5EF4-FFF2-40B4-BE49-F238E27FC236}">
                <a16:creationId xmlns:a16="http://schemas.microsoft.com/office/drawing/2014/main" id="{305FE9F9-E1F6-44AC-B9DB-CFBF10F182D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907" t="5109" r="58057" b="9397"/>
          <a:stretch/>
        </p:blipFill>
        <p:spPr bwMode="auto">
          <a:xfrm>
            <a:off x="9465850" y="3342077"/>
            <a:ext cx="1752600" cy="26302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2" descr="Feature scaling: Normalized data">
            <a:extLst>
              <a:ext uri="{FF2B5EF4-FFF2-40B4-BE49-F238E27FC236}">
                <a16:creationId xmlns:a16="http://schemas.microsoft.com/office/drawing/2014/main" id="{3E4BAF00-4C5D-45AE-8D36-C1FF2962F01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9" t="5109" r="95417" b="9397"/>
          <a:stretch/>
        </p:blipFill>
        <p:spPr bwMode="auto">
          <a:xfrm>
            <a:off x="9008650" y="3342079"/>
            <a:ext cx="457200" cy="26302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2" descr="Feature scaling: Normalized data">
            <a:extLst>
              <a:ext uri="{FF2B5EF4-FFF2-40B4-BE49-F238E27FC236}">
                <a16:creationId xmlns:a16="http://schemas.microsoft.com/office/drawing/2014/main" id="{D0F8B1F5-286C-4842-9883-728C894CFAF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9" t="5109" r="95417" b="9397"/>
          <a:stretch/>
        </p:blipFill>
        <p:spPr bwMode="auto">
          <a:xfrm>
            <a:off x="6172556" y="3342080"/>
            <a:ext cx="457200" cy="26302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32B47CB9-A24A-4818-977B-32F7AC61B04F}"/>
              </a:ext>
            </a:extLst>
          </p:cNvPr>
          <p:cNvSpPr/>
          <p:nvPr/>
        </p:nvSpPr>
        <p:spPr>
          <a:xfrm>
            <a:off x="6201324" y="1266135"/>
            <a:ext cx="2381251" cy="157162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32ADFE7-08E4-4978-8BEB-5B95CC6B20D1}"/>
              </a:ext>
            </a:extLst>
          </p:cNvPr>
          <p:cNvSpPr txBox="1"/>
          <p:nvPr/>
        </p:nvSpPr>
        <p:spPr>
          <a:xfrm>
            <a:off x="6260855" y="847650"/>
            <a:ext cx="22621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5800"/>
                </a:solidFill>
                <a:effectLst/>
                <a:uLnTx/>
                <a:uFillTx/>
                <a:latin typeface="Segoe UI"/>
                <a:ea typeface="+mn-ea"/>
                <a:cs typeface="Segoe UI Light" panose="020B0502040204020203" pitchFamily="34" charset="0"/>
              </a:rPr>
              <a:t>Normalization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B38D9E0-6707-455E-B2AB-7CC41C4BA957}"/>
              </a:ext>
            </a:extLst>
          </p:cNvPr>
          <p:cNvSpPr/>
          <p:nvPr/>
        </p:nvSpPr>
        <p:spPr>
          <a:xfrm>
            <a:off x="8792124" y="1266135"/>
            <a:ext cx="2381251" cy="157162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326BBAF-EAFA-4021-91CE-75B4BBFFD99E}"/>
              </a:ext>
            </a:extLst>
          </p:cNvPr>
          <p:cNvSpPr txBox="1"/>
          <p:nvPr/>
        </p:nvSpPr>
        <p:spPr>
          <a:xfrm>
            <a:off x="8851654" y="847650"/>
            <a:ext cx="22621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5800"/>
                </a:solidFill>
                <a:effectLst/>
                <a:uLnTx/>
                <a:uFillTx/>
                <a:latin typeface="Segoe UI"/>
                <a:ea typeface="+mn-ea"/>
                <a:cs typeface="Segoe UI Light" panose="020B0502040204020203" pitchFamily="34" charset="0"/>
              </a:rPr>
              <a:t>Standardization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C179091-7435-400D-B150-8D7CF759DF01}"/>
              </a:ext>
            </a:extLst>
          </p:cNvPr>
          <p:cNvSpPr txBox="1"/>
          <p:nvPr/>
        </p:nvSpPr>
        <p:spPr>
          <a:xfrm>
            <a:off x="6122901" y="2978999"/>
            <a:ext cx="22621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5800"/>
                </a:solidFill>
                <a:effectLst/>
                <a:uLnTx/>
                <a:uFillTx/>
                <a:latin typeface="Segoe UI"/>
                <a:ea typeface="+mn-ea"/>
                <a:cs typeface="Segoe UI Light" panose="020B0502040204020203" pitchFamily="34" charset="0"/>
              </a:rPr>
              <a:t>Not Normalized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4ACBDC6-D2C3-493A-9888-6C69232EB514}"/>
              </a:ext>
            </a:extLst>
          </p:cNvPr>
          <p:cNvSpPr txBox="1"/>
          <p:nvPr/>
        </p:nvSpPr>
        <p:spPr>
          <a:xfrm>
            <a:off x="8956262" y="2978999"/>
            <a:ext cx="22621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5800"/>
                </a:solidFill>
                <a:effectLst/>
                <a:uLnTx/>
                <a:uFillTx/>
                <a:latin typeface="Segoe UI"/>
                <a:ea typeface="+mn-ea"/>
                <a:cs typeface="Segoe UI Light" panose="020B0502040204020203" pitchFamily="34" charset="0"/>
              </a:rPr>
              <a:t>Normalized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7F2C782-24A8-4135-B124-FDC6E0B32929}"/>
              </a:ext>
            </a:extLst>
          </p:cNvPr>
          <p:cNvSpPr txBox="1"/>
          <p:nvPr/>
        </p:nvSpPr>
        <p:spPr>
          <a:xfrm>
            <a:off x="6313717" y="6636404"/>
            <a:ext cx="681821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https://www.analyticsvidhya.com/blog/2020/04/feature-scaling-machine-learning-normalization-standardization/</a:t>
            </a:r>
          </a:p>
        </p:txBody>
      </p:sp>
    </p:spTree>
    <p:extLst>
      <p:ext uri="{BB962C8B-B14F-4D97-AF65-F5344CB8AC3E}">
        <p14:creationId xmlns:p14="http://schemas.microsoft.com/office/powerpoint/2010/main" val="14675217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1">
            <a:extLst>
              <a:ext uri="{FF2B5EF4-FFF2-40B4-BE49-F238E27FC236}">
                <a16:creationId xmlns:a16="http://schemas.microsoft.com/office/drawing/2014/main" id="{B5147D6A-416C-4FE1-B8D1-8EC2E80072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77999" y="1688352"/>
            <a:ext cx="2941783" cy="3834994"/>
          </a:xfrm>
        </p:spPr>
        <p:txBody>
          <a:bodyPr>
            <a:normAutofit fontScale="92500" lnSpcReduction="20000"/>
          </a:bodyPr>
          <a:lstStyle/>
          <a:p>
            <a:pPr marL="342900" indent="-342900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dirty="0"/>
              <a:t>Machine learning requires features to be numeric, not categorical</a:t>
            </a:r>
          </a:p>
          <a:p>
            <a:pPr marL="342900" indent="-342900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dirty="0"/>
              <a:t>Categorical variables are converted to numeric variables</a:t>
            </a:r>
          </a:p>
          <a:p>
            <a:pPr marL="342900" indent="-342900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dirty="0"/>
              <a:t>Use One-Hot Encoding or Integer Encoding to create numeric variables</a:t>
            </a:r>
          </a:p>
        </p:txBody>
      </p:sp>
      <p:sp>
        <p:nvSpPr>
          <p:cNvPr id="5" name="Title 2">
            <a:extLst>
              <a:ext uri="{FF2B5EF4-FFF2-40B4-BE49-F238E27FC236}">
                <a16:creationId xmlns:a16="http://schemas.microsoft.com/office/drawing/2014/main" id="{5A83A1D8-C212-4A21-9714-6DCD4CDEF9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2350" y="-116177"/>
            <a:ext cx="10783229" cy="998344"/>
          </a:xfrm>
        </p:spPr>
        <p:txBody>
          <a:bodyPr>
            <a:normAutofit/>
          </a:bodyPr>
          <a:lstStyle/>
          <a:p>
            <a:r>
              <a:rPr lang="en-US" sz="4000" dirty="0"/>
              <a:t>Data Pre-Processing: Categorical Variables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1463D4F-C7C4-47C8-B27D-688D07B4C1C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6484" t="43329" r="62266" b="41944"/>
          <a:stretch/>
        </p:blipFill>
        <p:spPr>
          <a:xfrm>
            <a:off x="6258692" y="1993713"/>
            <a:ext cx="1905668" cy="1403232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1CA8E3D-81BF-4283-8386-B2B8B7781AB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6322" t="44979" r="66484" b="40833"/>
          <a:stretch/>
        </p:blipFill>
        <p:spPr>
          <a:xfrm>
            <a:off x="6885881" y="4061505"/>
            <a:ext cx="1352118" cy="1499974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D05A75D-7B2A-4182-B998-F4A879DC858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6687" t="43156" r="67883" b="43218"/>
          <a:stretch/>
        </p:blipFill>
        <p:spPr>
          <a:xfrm>
            <a:off x="10033198" y="4061505"/>
            <a:ext cx="1062586" cy="1499974"/>
          </a:xfrm>
          <a:prstGeom prst="rect">
            <a:avLst/>
          </a:prstGeom>
          <a:ln>
            <a:solidFill>
              <a:schemeClr val="tx1"/>
            </a:solidFill>
          </a:ln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63473A06-E286-47C0-B1F7-273D08ECBB47}"/>
              </a:ext>
            </a:extLst>
          </p:cNvPr>
          <p:cNvGrpSpPr/>
          <p:nvPr/>
        </p:nvGrpSpPr>
        <p:grpSpPr>
          <a:xfrm>
            <a:off x="8711942" y="1470492"/>
            <a:ext cx="3161148" cy="1926452"/>
            <a:chOff x="9030852" y="1884918"/>
            <a:chExt cx="2529556" cy="1500495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CF86D4BA-F487-4074-8859-BB40F1014D0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l="54515" t="40918" r="36658" b="44689"/>
            <a:stretch/>
          </p:blipFill>
          <p:spPr>
            <a:xfrm>
              <a:off x="9041085" y="2292449"/>
              <a:ext cx="1191777" cy="1092964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97BC821B-8477-40A9-A0FE-0C1C1971503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l="66050" t="40918" r="25119" b="44689"/>
            <a:stretch/>
          </p:blipFill>
          <p:spPr>
            <a:xfrm>
              <a:off x="10232862" y="2292449"/>
              <a:ext cx="1191777" cy="1092964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D4859384-7C6A-465E-8610-56434AA2B597}"/>
                </a:ext>
              </a:extLst>
            </p:cNvPr>
            <p:cNvSpPr txBox="1"/>
            <p:nvPr/>
          </p:nvSpPr>
          <p:spPr>
            <a:xfrm>
              <a:off x="9030852" y="1884918"/>
              <a:ext cx="1191778" cy="407531"/>
            </a:xfrm>
            <a:prstGeom prst="rect">
              <a:avLst/>
            </a:prstGeom>
            <a:noFill/>
          </p:spPr>
          <p:txBody>
            <a:bodyPr wrap="square" rtlCol="0" anchor="b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595959"/>
                  </a:solidFill>
                  <a:effectLst/>
                  <a:uLnTx/>
                  <a:uFillTx/>
                  <a:latin typeface="Segoe UI"/>
                  <a:ea typeface="+mn-ea"/>
                  <a:cs typeface="+mn-cs"/>
                </a:rPr>
                <a:t>Has Mental Illness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7E895838-0B35-45A5-8AC1-13567071D490}"/>
                </a:ext>
              </a:extLst>
            </p:cNvPr>
            <p:cNvSpPr txBox="1"/>
            <p:nvPr/>
          </p:nvSpPr>
          <p:spPr>
            <a:xfrm>
              <a:off x="10097093" y="1884918"/>
              <a:ext cx="1463315" cy="407531"/>
            </a:xfrm>
            <a:prstGeom prst="rect">
              <a:avLst/>
            </a:prstGeom>
            <a:noFill/>
          </p:spPr>
          <p:txBody>
            <a:bodyPr wrap="square" rtlCol="0" anchor="b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595959"/>
                  </a:solidFill>
                  <a:effectLst/>
                  <a:uLnTx/>
                  <a:uFillTx/>
                  <a:latin typeface="Segoe UI"/>
                  <a:ea typeface="+mn-ea"/>
                  <a:cs typeface="+mn-cs"/>
                </a:rPr>
                <a:t>Does Not Have Mental Illness</a:t>
              </a:r>
            </a:p>
          </p:txBody>
        </p: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9648776F-683D-4803-9BE3-CD8BC89ECDBB}"/>
              </a:ext>
            </a:extLst>
          </p:cNvPr>
          <p:cNvSpPr txBox="1"/>
          <p:nvPr/>
        </p:nvSpPr>
        <p:spPr>
          <a:xfrm>
            <a:off x="6513606" y="988475"/>
            <a:ext cx="13881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Original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D1A865D-2C42-4E1C-B87D-9F70419CA073}"/>
              </a:ext>
            </a:extLst>
          </p:cNvPr>
          <p:cNvSpPr txBox="1"/>
          <p:nvPr/>
        </p:nvSpPr>
        <p:spPr>
          <a:xfrm>
            <a:off x="6797603" y="3741072"/>
            <a:ext cx="15209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Age of First Use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F35021D-CD04-424A-9A90-A25371989374}"/>
              </a:ext>
            </a:extLst>
          </p:cNvPr>
          <p:cNvSpPr txBox="1"/>
          <p:nvPr/>
        </p:nvSpPr>
        <p:spPr>
          <a:xfrm>
            <a:off x="9819818" y="3741071"/>
            <a:ext cx="148934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Age of First Use</a:t>
            </a:r>
          </a:p>
        </p:txBody>
      </p:sp>
      <p:sp>
        <p:nvSpPr>
          <p:cNvPr id="17" name="Arrow: Right 16">
            <a:extLst>
              <a:ext uri="{FF2B5EF4-FFF2-40B4-BE49-F238E27FC236}">
                <a16:creationId xmlns:a16="http://schemas.microsoft.com/office/drawing/2014/main" id="{A394AC4B-EB98-44B4-8590-9A58A9E5675A}"/>
              </a:ext>
            </a:extLst>
          </p:cNvPr>
          <p:cNvSpPr/>
          <p:nvPr/>
        </p:nvSpPr>
        <p:spPr>
          <a:xfrm>
            <a:off x="8605283" y="4688654"/>
            <a:ext cx="1062586" cy="25435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18" name="Arrow: Right 17">
            <a:extLst>
              <a:ext uri="{FF2B5EF4-FFF2-40B4-BE49-F238E27FC236}">
                <a16:creationId xmlns:a16="http://schemas.microsoft.com/office/drawing/2014/main" id="{3E4608C5-8F46-4E68-A6EC-11C58CDCC464}"/>
              </a:ext>
            </a:extLst>
          </p:cNvPr>
          <p:cNvSpPr/>
          <p:nvPr/>
        </p:nvSpPr>
        <p:spPr>
          <a:xfrm>
            <a:off x="8225414" y="2607150"/>
            <a:ext cx="457074" cy="25435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E34D7A7-7CE6-486C-8BDB-3EE0101B7C82}"/>
              </a:ext>
            </a:extLst>
          </p:cNvPr>
          <p:cNvSpPr txBox="1"/>
          <p:nvPr/>
        </p:nvSpPr>
        <p:spPr>
          <a:xfrm>
            <a:off x="6513605" y="1673280"/>
            <a:ext cx="138810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Mental Illness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4543FA90-567D-43A7-8A2F-E5513E44C95A}"/>
              </a:ext>
            </a:extLst>
          </p:cNvPr>
          <p:cNvSpPr txBox="1"/>
          <p:nvPr/>
        </p:nvSpPr>
        <p:spPr>
          <a:xfrm>
            <a:off x="9278054" y="982201"/>
            <a:ext cx="17757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Pre-Processed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8F27653C-7441-4C94-9C5B-232EBC061ACB}"/>
              </a:ext>
            </a:extLst>
          </p:cNvPr>
          <p:cNvSpPr/>
          <p:nvPr/>
        </p:nvSpPr>
        <p:spPr>
          <a:xfrm>
            <a:off x="6096000" y="1470492"/>
            <a:ext cx="5777090" cy="210181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624733AE-C8E7-4F0B-9629-7FBF2734901E}"/>
              </a:ext>
            </a:extLst>
          </p:cNvPr>
          <p:cNvSpPr/>
          <p:nvPr/>
        </p:nvSpPr>
        <p:spPr>
          <a:xfrm>
            <a:off x="6096000" y="3568084"/>
            <a:ext cx="5777090" cy="222497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2CC6245A-6C52-475F-8120-073610952B84}"/>
              </a:ext>
            </a:extLst>
          </p:cNvPr>
          <p:cNvSpPr txBox="1"/>
          <p:nvPr/>
        </p:nvSpPr>
        <p:spPr>
          <a:xfrm>
            <a:off x="4941454" y="4274276"/>
            <a:ext cx="12038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Ordered Feature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FC737709-D21F-4EB1-B236-BEEE01615303}"/>
              </a:ext>
            </a:extLst>
          </p:cNvPr>
          <p:cNvSpPr txBox="1"/>
          <p:nvPr/>
        </p:nvSpPr>
        <p:spPr>
          <a:xfrm>
            <a:off x="4627418" y="1854982"/>
            <a:ext cx="157018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Unordered Feature: One-Hot Encoding</a:t>
            </a:r>
          </a:p>
        </p:txBody>
      </p:sp>
    </p:spTree>
    <p:extLst>
      <p:ext uri="{BB962C8B-B14F-4D97-AF65-F5344CB8AC3E}">
        <p14:creationId xmlns:p14="http://schemas.microsoft.com/office/powerpoint/2010/main" val="118870142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CB9E4A-FFC3-E04A-BBE4-7F69102AB5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0259" y="-300796"/>
            <a:ext cx="10543032" cy="1325563"/>
          </a:xfrm>
        </p:spPr>
        <p:txBody>
          <a:bodyPr>
            <a:normAutofit/>
          </a:bodyPr>
          <a:lstStyle/>
          <a:p>
            <a:r>
              <a:rPr lang="en-US" sz="4000" dirty="0"/>
              <a:t>Handling Missing Values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A7DA60-FA25-4342-BCEB-FBB832FF03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48970" y="1149764"/>
            <a:ext cx="8995840" cy="4206383"/>
          </a:xfrm>
        </p:spPr>
        <p:txBody>
          <a:bodyPr>
            <a:normAutofit/>
          </a:bodyPr>
          <a:lstStyle/>
          <a:p>
            <a:pPr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sz="2200" dirty="0"/>
              <a:t>Most commonly people fill in missing values with mean or mode</a:t>
            </a:r>
          </a:p>
          <a:p>
            <a:pPr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sz="2200" dirty="0"/>
              <a:t>More complicated methods exist, but most commonly they do not perform better than simple imputation when using machine learning</a:t>
            </a:r>
          </a:p>
          <a:p>
            <a:pPr lvl="1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dirty="0"/>
              <a:t>Using KNN imputation, MICE algorithm are examples</a:t>
            </a:r>
          </a:p>
          <a:p>
            <a:pPr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sz="2200" dirty="0"/>
              <a:t>Can also make “missing” its own category if you think a missing values hold value for your model</a:t>
            </a:r>
          </a:p>
        </p:txBody>
      </p:sp>
    </p:spTree>
    <p:extLst>
      <p:ext uri="{BB962C8B-B14F-4D97-AF65-F5344CB8AC3E}">
        <p14:creationId xmlns:p14="http://schemas.microsoft.com/office/powerpoint/2010/main" val="3998486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CB9E4A-FFC3-E04A-BBE4-7F69102AB5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0441" y="-261040"/>
            <a:ext cx="10543032" cy="1325563"/>
          </a:xfrm>
        </p:spPr>
        <p:txBody>
          <a:bodyPr>
            <a:normAutofit/>
          </a:bodyPr>
          <a:lstStyle/>
          <a:p>
            <a:r>
              <a:rPr lang="en-US" sz="4000" dirty="0"/>
              <a:t>Data Set Up in Python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A7DA60-FA25-4342-BCEB-FBB832FF03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48970" y="1100068"/>
            <a:ext cx="9711758" cy="4206383"/>
          </a:xfrm>
        </p:spPr>
        <p:txBody>
          <a:bodyPr/>
          <a:lstStyle/>
          <a:p>
            <a:pPr marL="457200" indent="-457200">
              <a:buClr>
                <a:schemeClr val="accent1"/>
              </a:buClr>
              <a:buFont typeface="+mj-lt"/>
              <a:buAutoNum type="arabicPeriod"/>
            </a:pPr>
            <a:r>
              <a:rPr lang="en-US" sz="2200" dirty="0"/>
              <a:t>All data must be in </a:t>
            </a:r>
            <a:r>
              <a:rPr lang="en-US" sz="2200" dirty="0" err="1"/>
              <a:t>numpy</a:t>
            </a:r>
            <a:r>
              <a:rPr lang="en-US" sz="2200" dirty="0"/>
              <a:t> arrays in numeric form</a:t>
            </a:r>
          </a:p>
          <a:p>
            <a:pPr marL="457200" indent="-457200">
              <a:buClr>
                <a:schemeClr val="accent1"/>
              </a:buClr>
              <a:buFont typeface="+mj-lt"/>
              <a:buAutoNum type="arabicPeriod"/>
            </a:pPr>
            <a:r>
              <a:rPr lang="en-US" sz="2200" dirty="0"/>
              <a:t>Response is in a different array than model features</a:t>
            </a:r>
          </a:p>
          <a:p>
            <a:pPr marL="457200" indent="-457200">
              <a:buClr>
                <a:schemeClr val="accent1"/>
              </a:buClr>
              <a:buFont typeface="+mj-lt"/>
              <a:buAutoNum type="arabicPeriod"/>
            </a:pPr>
            <a:r>
              <a:rPr lang="en-US" sz="2200" dirty="0"/>
              <a:t>Any missing values will be complete removed from your model when it’s run</a:t>
            </a:r>
          </a:p>
          <a:p>
            <a:pPr marL="457200" indent="-457200">
              <a:buClr>
                <a:schemeClr val="accent1"/>
              </a:buClr>
              <a:buFont typeface="+mj-lt"/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001974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CB9E4A-FFC3-E04A-BBE4-7F69102AB5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0441" y="-261040"/>
            <a:ext cx="10543032" cy="1325563"/>
          </a:xfrm>
        </p:spPr>
        <p:txBody>
          <a:bodyPr>
            <a:normAutofit/>
          </a:bodyPr>
          <a:lstStyle/>
          <a:p>
            <a:r>
              <a:rPr lang="en-US" sz="4000" dirty="0"/>
              <a:t>Model Validation Process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A7DA60-FA25-4342-BCEB-FBB832FF03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48970" y="1100068"/>
            <a:ext cx="9711758" cy="4206383"/>
          </a:xfrm>
        </p:spPr>
        <p:txBody>
          <a:bodyPr/>
          <a:lstStyle/>
          <a:p>
            <a:pPr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sz="2200" dirty="0"/>
              <a:t>Use a section of your data as training data to build the model</a:t>
            </a:r>
          </a:p>
          <a:p>
            <a:pPr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sz="2200" dirty="0"/>
              <a:t>Often train multiple types of models with different </a:t>
            </a:r>
            <a:r>
              <a:rPr lang="en-US" sz="2200" dirty="0" err="1"/>
              <a:t>hyperparamaters</a:t>
            </a:r>
            <a:endParaRPr lang="en-US" sz="2200" dirty="0"/>
          </a:p>
          <a:p>
            <a:pPr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sz="2200" b="1" dirty="0"/>
              <a:t>Hyperparameters: </a:t>
            </a:r>
            <a:r>
              <a:rPr lang="en-US" sz="2200" dirty="0"/>
              <a:t>Model inputs set by the modeler that you optimize by tuning and testing the accuracy of multiple models</a:t>
            </a:r>
          </a:p>
          <a:p>
            <a:pPr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sz="2200" dirty="0"/>
              <a:t>Test different models on another section of your data the </a:t>
            </a:r>
            <a:r>
              <a:rPr lang="en-US" sz="2200" b="1" dirty="0"/>
              <a:t>validation data set</a:t>
            </a:r>
          </a:p>
          <a:p>
            <a:pPr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sz="2200" dirty="0"/>
              <a:t>A final accuracy test is typically done on data unseen during training once a model is chosen called a </a:t>
            </a:r>
            <a:r>
              <a:rPr lang="en-US" sz="2200" b="1" dirty="0"/>
              <a:t>holdout data set</a:t>
            </a:r>
          </a:p>
        </p:txBody>
      </p:sp>
    </p:spTree>
    <p:extLst>
      <p:ext uri="{BB962C8B-B14F-4D97-AF65-F5344CB8AC3E}">
        <p14:creationId xmlns:p14="http://schemas.microsoft.com/office/powerpoint/2010/main" val="31453927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1">
            <a:extLst>
              <a:ext uri="{FF2B5EF4-FFF2-40B4-BE49-F238E27FC236}">
                <a16:creationId xmlns:a16="http://schemas.microsoft.com/office/drawing/2014/main" id="{4640CE11-DEC5-4EEA-A66B-3077E3DBA7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69165" y="1071418"/>
            <a:ext cx="9790044" cy="4127170"/>
          </a:xfrm>
        </p:spPr>
        <p:txBody>
          <a:bodyPr/>
          <a:lstStyle/>
          <a:p>
            <a:pPr marL="342900" indent="-342900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sz="2200" dirty="0"/>
              <a:t>To improve and validate machine learning models, a common method is to split the data into train, validation, and holdout data sets</a:t>
            </a:r>
          </a:p>
          <a:p>
            <a:pPr marL="342900" indent="-342900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sz="2200" dirty="0"/>
              <a:t>Models are built using training data and the best model is chosen based on the accuracy of prediction with the validation data set</a:t>
            </a:r>
          </a:p>
          <a:p>
            <a:pPr marL="342900" indent="-342900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sz="2200" dirty="0"/>
              <a:t>Once a model is chosen, you use the holdout or test data set to do a final test of accuracy for your model on unseen data</a:t>
            </a:r>
          </a:p>
          <a:p>
            <a:pPr marL="800100" lvl="1" indent="-342900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sz="2000" dirty="0"/>
              <a:t>Data unseen during training gives a less biased accuracy estimate</a:t>
            </a:r>
          </a:p>
          <a:p>
            <a:pPr marL="342900" indent="-342900">
              <a:buClr>
                <a:schemeClr val="accent1"/>
              </a:buClr>
              <a:buFont typeface="Arial" panose="020B0604020202020204" pitchFamily="34" charset="0"/>
              <a:buChar char="•"/>
            </a:pPr>
            <a:endParaRPr lang="en-US" dirty="0"/>
          </a:p>
          <a:p>
            <a:pPr marL="342900" indent="-342900">
              <a:buClr>
                <a:schemeClr val="accent1"/>
              </a:buClr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6" name="Title 2">
            <a:extLst>
              <a:ext uri="{FF2B5EF4-FFF2-40B4-BE49-F238E27FC236}">
                <a16:creationId xmlns:a16="http://schemas.microsoft.com/office/drawing/2014/main" id="{6E5A9CA2-0170-4C0F-9E82-41FCF3DEBC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1924" y="-86360"/>
            <a:ext cx="10783229" cy="998344"/>
          </a:xfrm>
        </p:spPr>
        <p:txBody>
          <a:bodyPr>
            <a:normAutofit/>
          </a:bodyPr>
          <a:lstStyle/>
          <a:p>
            <a:r>
              <a:rPr lang="en-US" sz="4000" dirty="0"/>
              <a:t>Model Validation: Train-Test Shuffle Split</a:t>
            </a:r>
          </a:p>
        </p:txBody>
      </p:sp>
      <p:sp>
        <p:nvSpPr>
          <p:cNvPr id="7" name="Slide Number Placeholder 3">
            <a:extLst>
              <a:ext uri="{FF2B5EF4-FFF2-40B4-BE49-F238E27FC236}">
                <a16:creationId xmlns:a16="http://schemas.microsoft.com/office/drawing/2014/main" id="{6885ED27-19B4-43E0-97D0-021EC17DC893}"/>
              </a:ext>
            </a:extLst>
          </p:cNvPr>
          <p:cNvSpPr txBox="1">
            <a:spLocks/>
          </p:cNvSpPr>
          <p:nvPr/>
        </p:nvSpPr>
        <p:spPr>
          <a:xfrm>
            <a:off x="11153102" y="6217537"/>
            <a:ext cx="43883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700" kern="1200">
                <a:solidFill>
                  <a:schemeClr val="tx1"/>
                </a:solidFill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EE23A24-5E29-4F5A-B780-9568AE9A51DD}" type="slidenum">
              <a:rPr kumimoji="0" lang="en-US" sz="700" b="0" i="0" u="none" strike="noStrike" kern="1200" cap="none" spc="0" normalizeH="0" baseline="0" noProof="0" smtClean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sz="700" b="0" i="0" u="none" strike="noStrike" kern="1200" cap="none" spc="0" normalizeH="0" baseline="0" noProof="0">
              <a:ln>
                <a:noFill/>
              </a:ln>
              <a:solidFill>
                <a:srgbClr val="595959"/>
              </a:solidFill>
              <a:effectLst/>
              <a:uLnTx/>
              <a:uFillTx/>
              <a:latin typeface="Segoe UI Semibold" panose="020B0702040204020203" pitchFamily="34" charset="0"/>
              <a:ea typeface="+mn-ea"/>
              <a:cs typeface="Segoe UI Semibold" panose="020B0702040204020203" pitchFamily="34" charset="0"/>
            </a:endParaRPr>
          </a:p>
        </p:txBody>
      </p:sp>
      <p:pic>
        <p:nvPicPr>
          <p:cNvPr id="8" name="Picture 2" descr="TVH 1">
            <a:extLst>
              <a:ext uri="{FF2B5EF4-FFF2-40B4-BE49-F238E27FC236}">
                <a16:creationId xmlns:a16="http://schemas.microsoft.com/office/drawing/2014/main" id="{AE60CAB0-0B54-4B65-8B1D-644943CBF6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0048" y="4403982"/>
            <a:ext cx="7495212" cy="13461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F39C77F6-305F-472A-850C-8A59D350A20C}"/>
              </a:ext>
            </a:extLst>
          </p:cNvPr>
          <p:cNvSpPr txBox="1"/>
          <p:nvPr/>
        </p:nvSpPr>
        <p:spPr>
          <a:xfrm>
            <a:off x="8040671" y="6611779"/>
            <a:ext cx="345693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Source: https://www.datarobot.com/wiki/cross-validation/</a:t>
            </a:r>
            <a:endParaRPr kumimoji="0" lang="en-US" sz="1000" b="0" i="0" u="none" strike="noStrike" kern="1200" cap="none" spc="0" normalizeH="0" baseline="30000" noProof="0" dirty="0">
              <a:ln>
                <a:noFill/>
              </a:ln>
              <a:solidFill>
                <a:srgbClr val="595959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6022258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1">
            <a:extLst>
              <a:ext uri="{FF2B5EF4-FFF2-40B4-BE49-F238E27FC236}">
                <a16:creationId xmlns:a16="http://schemas.microsoft.com/office/drawing/2014/main" id="{AB0A042F-13DE-4143-82EF-EFA130F078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44924" y="1249915"/>
            <a:ext cx="4207195" cy="4351338"/>
          </a:xfrm>
        </p:spPr>
        <p:txBody>
          <a:bodyPr>
            <a:normAutofit fontScale="85000" lnSpcReduction="20000"/>
          </a:bodyPr>
          <a:lstStyle/>
          <a:p>
            <a:pPr marL="342900" indent="-342900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dirty="0"/>
              <a:t>Splits data into the number of data specified by the user</a:t>
            </a:r>
          </a:p>
          <a:p>
            <a:pPr marL="342900" indent="-342900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dirty="0"/>
              <a:t>In example on right, 5 iterations (k) of a model are trained</a:t>
            </a:r>
          </a:p>
          <a:p>
            <a:pPr marL="342900" indent="-342900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dirty="0"/>
              <a:t>The model is trained using the gray sections and tested it on the blue sections</a:t>
            </a:r>
          </a:p>
          <a:p>
            <a:pPr marL="342900" indent="-342900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dirty="0"/>
              <a:t>Accuracy metrics are averaged across training runs to measure model performance</a:t>
            </a:r>
          </a:p>
          <a:p>
            <a:pPr marL="342900" indent="-342900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dirty="0"/>
              <a:t>Similar to shuffle split, the holdout is used for a final test of accuracy</a:t>
            </a:r>
          </a:p>
        </p:txBody>
      </p:sp>
      <p:sp>
        <p:nvSpPr>
          <p:cNvPr id="6" name="Title 2">
            <a:extLst>
              <a:ext uri="{FF2B5EF4-FFF2-40B4-BE49-F238E27FC236}">
                <a16:creationId xmlns:a16="http://schemas.microsoft.com/office/drawing/2014/main" id="{302957E0-4AFE-4B1C-9C15-642870106B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2350" y="-96299"/>
            <a:ext cx="10783229" cy="998344"/>
          </a:xfrm>
        </p:spPr>
        <p:txBody>
          <a:bodyPr>
            <a:normAutofit/>
          </a:bodyPr>
          <a:lstStyle/>
          <a:p>
            <a:r>
              <a:rPr lang="en-US" sz="4000" dirty="0"/>
              <a:t>Model Set Up: K-Fold Cross Validation</a:t>
            </a:r>
          </a:p>
        </p:txBody>
      </p:sp>
      <p:sp>
        <p:nvSpPr>
          <p:cNvPr id="7" name="Slide Number Placeholder 3">
            <a:extLst>
              <a:ext uri="{FF2B5EF4-FFF2-40B4-BE49-F238E27FC236}">
                <a16:creationId xmlns:a16="http://schemas.microsoft.com/office/drawing/2014/main" id="{8BE6D95F-106D-462D-AA41-3BBA5CA9C9D6}"/>
              </a:ext>
            </a:extLst>
          </p:cNvPr>
          <p:cNvSpPr txBox="1">
            <a:spLocks/>
          </p:cNvSpPr>
          <p:nvPr/>
        </p:nvSpPr>
        <p:spPr>
          <a:xfrm>
            <a:off x="11153102" y="6217537"/>
            <a:ext cx="43883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700" kern="1200">
                <a:solidFill>
                  <a:schemeClr val="tx1"/>
                </a:solidFill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EE23A24-5E29-4F5A-B780-9568AE9A51DD}" type="slidenum">
              <a:rPr kumimoji="0" lang="en-US" sz="700" b="0" i="0" u="none" strike="noStrike" kern="1200" cap="none" spc="0" normalizeH="0" baseline="0" noProof="0" smtClean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sz="700" b="0" i="0" u="none" strike="noStrike" kern="1200" cap="none" spc="0" normalizeH="0" baseline="0" noProof="0">
              <a:ln>
                <a:noFill/>
              </a:ln>
              <a:solidFill>
                <a:srgbClr val="595959"/>
              </a:solidFill>
              <a:effectLst/>
              <a:uLnTx/>
              <a:uFillTx/>
              <a:latin typeface="Segoe UI Semibold" panose="020B0702040204020203" pitchFamily="34" charset="0"/>
              <a:ea typeface="+mn-ea"/>
              <a:cs typeface="Segoe UI Semibold" panose="020B0702040204020203" pitchFamily="34" charset="0"/>
            </a:endParaRPr>
          </a:p>
        </p:txBody>
      </p:sp>
      <p:pic>
        <p:nvPicPr>
          <p:cNvPr id="8" name="Picture 2" descr="TVH">
            <a:extLst>
              <a:ext uri="{FF2B5EF4-FFF2-40B4-BE49-F238E27FC236}">
                <a16:creationId xmlns:a16="http://schemas.microsoft.com/office/drawing/2014/main" id="{FCA45F6E-CDBB-4DBF-A507-4FA3AFD3C3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0678" y="1791280"/>
            <a:ext cx="5479300" cy="32799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FADF4F68-B735-49CD-9F63-1EB43B5A9F85}"/>
              </a:ext>
            </a:extLst>
          </p:cNvPr>
          <p:cNvSpPr txBox="1"/>
          <p:nvPr/>
        </p:nvSpPr>
        <p:spPr>
          <a:xfrm>
            <a:off x="7939071" y="6523540"/>
            <a:ext cx="345693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Source: https://www.datarobot.com/wiki/cross-validation/</a:t>
            </a:r>
            <a:endParaRPr kumimoji="0" lang="en-US" sz="1000" b="0" i="0" u="none" strike="noStrike" kern="1200" cap="none" spc="0" normalizeH="0" baseline="30000" noProof="0" dirty="0">
              <a:ln>
                <a:noFill/>
              </a:ln>
              <a:solidFill>
                <a:srgbClr val="595959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8023650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1">
            <a:extLst>
              <a:ext uri="{FF2B5EF4-FFF2-40B4-BE49-F238E27FC236}">
                <a16:creationId xmlns:a16="http://schemas.microsoft.com/office/drawing/2014/main" id="{AB0A042F-13DE-4143-82EF-EFA130F078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01485" y="1259341"/>
            <a:ext cx="4207195" cy="4255339"/>
          </a:xfrm>
        </p:spPr>
        <p:txBody>
          <a:bodyPr>
            <a:normAutofit fontScale="92500" lnSpcReduction="10000"/>
          </a:bodyPr>
          <a:lstStyle/>
          <a:p>
            <a:pPr marL="342900" indent="-342900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dirty="0"/>
              <a:t>Empirical evidence show a k of 10 is ideal</a:t>
            </a:r>
          </a:p>
          <a:p>
            <a:pPr marL="342900" indent="-342900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dirty="0"/>
              <a:t>With large data sets, you can use 5</a:t>
            </a:r>
          </a:p>
          <a:p>
            <a:pPr marL="342900" indent="-342900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dirty="0"/>
              <a:t>If you are using a small data set increase the number of k</a:t>
            </a:r>
          </a:p>
          <a:p>
            <a:pPr marL="800100" lvl="1" indent="-342900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dirty="0"/>
              <a:t>Allows more data to be used in each iteration for training</a:t>
            </a:r>
          </a:p>
          <a:p>
            <a:pPr marL="800100" lvl="1" indent="-342900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dirty="0"/>
              <a:t>Decreases bias when calculating average accuracy</a:t>
            </a:r>
          </a:p>
        </p:txBody>
      </p:sp>
      <p:sp>
        <p:nvSpPr>
          <p:cNvPr id="6" name="Title 2">
            <a:extLst>
              <a:ext uri="{FF2B5EF4-FFF2-40B4-BE49-F238E27FC236}">
                <a16:creationId xmlns:a16="http://schemas.microsoft.com/office/drawing/2014/main" id="{302957E0-4AFE-4B1C-9C15-642870106B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2350" y="-96299"/>
            <a:ext cx="10783229" cy="998344"/>
          </a:xfrm>
        </p:spPr>
        <p:txBody>
          <a:bodyPr>
            <a:normAutofit/>
          </a:bodyPr>
          <a:lstStyle/>
          <a:p>
            <a:r>
              <a:rPr lang="en-US" sz="4000" dirty="0"/>
              <a:t>K-Fold Cross Validation: Choosing K</a:t>
            </a:r>
          </a:p>
        </p:txBody>
      </p:sp>
      <p:sp>
        <p:nvSpPr>
          <p:cNvPr id="7" name="Slide Number Placeholder 3">
            <a:extLst>
              <a:ext uri="{FF2B5EF4-FFF2-40B4-BE49-F238E27FC236}">
                <a16:creationId xmlns:a16="http://schemas.microsoft.com/office/drawing/2014/main" id="{8BE6D95F-106D-462D-AA41-3BBA5CA9C9D6}"/>
              </a:ext>
            </a:extLst>
          </p:cNvPr>
          <p:cNvSpPr txBox="1">
            <a:spLocks/>
          </p:cNvSpPr>
          <p:nvPr/>
        </p:nvSpPr>
        <p:spPr>
          <a:xfrm>
            <a:off x="11153102" y="6217537"/>
            <a:ext cx="43883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700" kern="1200">
                <a:solidFill>
                  <a:schemeClr val="tx1"/>
                </a:solidFill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EE23A24-5E29-4F5A-B780-9568AE9A51DD}" type="slidenum">
              <a:rPr kumimoji="0" lang="en-US" sz="700" b="0" i="0" u="none" strike="noStrike" kern="1200" cap="none" spc="0" normalizeH="0" baseline="0" noProof="0" smtClean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sz="700" b="0" i="0" u="none" strike="noStrike" kern="1200" cap="none" spc="0" normalizeH="0" baseline="0" noProof="0">
              <a:ln>
                <a:noFill/>
              </a:ln>
              <a:solidFill>
                <a:srgbClr val="595959"/>
              </a:solidFill>
              <a:effectLst/>
              <a:uLnTx/>
              <a:uFillTx/>
              <a:latin typeface="Segoe UI Semibold" panose="020B0702040204020203" pitchFamily="34" charset="0"/>
              <a:ea typeface="+mn-ea"/>
              <a:cs typeface="Segoe UI Semibold" panose="020B0702040204020203" pitchFamily="34" charset="0"/>
            </a:endParaRPr>
          </a:p>
        </p:txBody>
      </p:sp>
      <p:pic>
        <p:nvPicPr>
          <p:cNvPr id="8" name="Picture 2" descr="TVH">
            <a:extLst>
              <a:ext uri="{FF2B5EF4-FFF2-40B4-BE49-F238E27FC236}">
                <a16:creationId xmlns:a16="http://schemas.microsoft.com/office/drawing/2014/main" id="{FCA45F6E-CDBB-4DBF-A507-4FA3AFD3C3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0678" y="1791280"/>
            <a:ext cx="5479300" cy="32799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FADF4F68-B735-49CD-9F63-1EB43B5A9F85}"/>
              </a:ext>
            </a:extLst>
          </p:cNvPr>
          <p:cNvSpPr txBox="1"/>
          <p:nvPr/>
        </p:nvSpPr>
        <p:spPr>
          <a:xfrm>
            <a:off x="7939071" y="6523540"/>
            <a:ext cx="345693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Source: https://www.datarobot.com/wiki/cross-validation/</a:t>
            </a:r>
            <a:endParaRPr kumimoji="0" lang="en-US" sz="1000" b="0" i="0" u="none" strike="noStrike" kern="1200" cap="none" spc="0" normalizeH="0" baseline="30000" noProof="0" dirty="0">
              <a:ln>
                <a:noFill/>
              </a:ln>
              <a:solidFill>
                <a:srgbClr val="595959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8F0A12F-C953-924B-AA7B-2EB6CEB9D406}"/>
              </a:ext>
            </a:extLst>
          </p:cNvPr>
          <p:cNvSpPr txBox="1"/>
          <p:nvPr/>
        </p:nvSpPr>
        <p:spPr>
          <a:xfrm>
            <a:off x="7852528" y="5448693"/>
            <a:ext cx="25263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C00000"/>
                </a:solidFill>
              </a:rPr>
              <a:t>k = 5</a:t>
            </a:r>
          </a:p>
        </p:txBody>
      </p:sp>
      <p:sp>
        <p:nvSpPr>
          <p:cNvPr id="11" name="Right Arrow 10">
            <a:extLst>
              <a:ext uri="{FF2B5EF4-FFF2-40B4-BE49-F238E27FC236}">
                <a16:creationId xmlns:a16="http://schemas.microsoft.com/office/drawing/2014/main" id="{A5B54FB5-52C3-1B45-B5FF-A6D24B8C59A4}"/>
              </a:ext>
            </a:extLst>
          </p:cNvPr>
          <p:cNvSpPr/>
          <p:nvPr/>
        </p:nvSpPr>
        <p:spPr>
          <a:xfrm rot="16200000">
            <a:off x="8927183" y="5194168"/>
            <a:ext cx="358219" cy="207390"/>
          </a:xfrm>
          <a:prstGeom prst="right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546670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1">
            <a:extLst>
              <a:ext uri="{FF2B5EF4-FFF2-40B4-BE49-F238E27FC236}">
                <a16:creationId xmlns:a16="http://schemas.microsoft.com/office/drawing/2014/main" id="{AB0A042F-13DE-4143-82EF-EFA130F078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66952" y="1101634"/>
            <a:ext cx="9513961" cy="4351338"/>
          </a:xfrm>
        </p:spPr>
        <p:txBody>
          <a:bodyPr>
            <a:normAutofit/>
          </a:bodyPr>
          <a:lstStyle/>
          <a:p>
            <a:pPr marL="342900" indent="-342900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sz="2200" dirty="0"/>
              <a:t>Do you have a classification problem that has one category with a larger proportion of data in it than the other category?</a:t>
            </a:r>
          </a:p>
          <a:p>
            <a:pPr marL="342900" indent="-342900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sz="2200" dirty="0"/>
              <a:t>This means you have </a:t>
            </a:r>
            <a:r>
              <a:rPr lang="en-US" sz="2200" b="1" dirty="0"/>
              <a:t>unbalanced data</a:t>
            </a:r>
            <a:endParaRPr lang="en-US" sz="2200" dirty="0"/>
          </a:p>
          <a:p>
            <a:pPr marL="342900" indent="-342900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sz="2200" dirty="0"/>
              <a:t>If so, you should stratify your data during validation</a:t>
            </a:r>
          </a:p>
          <a:p>
            <a:pPr marL="800100" lvl="1" indent="-342900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dirty="0"/>
              <a:t>Make sure proportion of data in each class stays constant when data is randomly split during model validation</a:t>
            </a:r>
          </a:p>
        </p:txBody>
      </p:sp>
      <p:sp>
        <p:nvSpPr>
          <p:cNvPr id="6" name="Title 2">
            <a:extLst>
              <a:ext uri="{FF2B5EF4-FFF2-40B4-BE49-F238E27FC236}">
                <a16:creationId xmlns:a16="http://schemas.microsoft.com/office/drawing/2014/main" id="{302957E0-4AFE-4B1C-9C15-642870106B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1741" y="-86359"/>
            <a:ext cx="10783229" cy="998344"/>
          </a:xfrm>
        </p:spPr>
        <p:txBody>
          <a:bodyPr>
            <a:normAutofit/>
          </a:bodyPr>
          <a:lstStyle/>
          <a:p>
            <a:r>
              <a:rPr lang="en-US" sz="4000" dirty="0"/>
              <a:t>Stratification: Do You Need It?</a:t>
            </a:r>
          </a:p>
        </p:txBody>
      </p:sp>
      <p:sp>
        <p:nvSpPr>
          <p:cNvPr id="7" name="Slide Number Placeholder 3">
            <a:extLst>
              <a:ext uri="{FF2B5EF4-FFF2-40B4-BE49-F238E27FC236}">
                <a16:creationId xmlns:a16="http://schemas.microsoft.com/office/drawing/2014/main" id="{8BE6D95F-106D-462D-AA41-3BBA5CA9C9D6}"/>
              </a:ext>
            </a:extLst>
          </p:cNvPr>
          <p:cNvSpPr txBox="1">
            <a:spLocks/>
          </p:cNvSpPr>
          <p:nvPr/>
        </p:nvSpPr>
        <p:spPr>
          <a:xfrm>
            <a:off x="11153102" y="6217537"/>
            <a:ext cx="43883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700" kern="1200">
                <a:solidFill>
                  <a:schemeClr val="tx1"/>
                </a:solidFill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EE23A24-5E29-4F5A-B780-9568AE9A51DD}" type="slidenum">
              <a:rPr kumimoji="0" lang="en-US" sz="700" b="0" i="0" u="none" strike="noStrike" kern="1200" cap="none" spc="0" normalizeH="0" baseline="0" noProof="0" smtClean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sz="700" b="0" i="0" u="none" strike="noStrike" kern="1200" cap="none" spc="0" normalizeH="0" baseline="0" noProof="0">
              <a:ln>
                <a:noFill/>
              </a:ln>
              <a:solidFill>
                <a:srgbClr val="595959"/>
              </a:solidFill>
              <a:effectLst/>
              <a:uLnTx/>
              <a:uFillTx/>
              <a:latin typeface="Segoe UI Semibold" panose="020B0702040204020203" pitchFamily="34" charset="0"/>
              <a:ea typeface="+mn-ea"/>
              <a:cs typeface="Segoe UI Semibold" panose="020B07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564963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1">
            <a:extLst>
              <a:ext uri="{FF2B5EF4-FFF2-40B4-BE49-F238E27FC236}">
                <a16:creationId xmlns:a16="http://schemas.microsoft.com/office/drawing/2014/main" id="{AB0A042F-13DE-4143-82EF-EFA130F078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66952" y="1101634"/>
            <a:ext cx="9513961" cy="4351338"/>
          </a:xfrm>
        </p:spPr>
        <p:txBody>
          <a:bodyPr>
            <a:normAutofit lnSpcReduction="10000"/>
          </a:bodyPr>
          <a:lstStyle/>
          <a:p>
            <a:pPr marL="342900" indent="-342900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sz="2200" dirty="0"/>
              <a:t>Bootstrapping</a:t>
            </a:r>
          </a:p>
          <a:p>
            <a:pPr marL="800100" lvl="1" indent="-342900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sz="2000" dirty="0"/>
              <a:t>Creates groups for model validation through repeated </a:t>
            </a:r>
            <a:r>
              <a:rPr lang="en-US" sz="2000" b="1" dirty="0"/>
              <a:t>resampling with replacement</a:t>
            </a:r>
          </a:p>
          <a:p>
            <a:pPr marL="800100" lvl="1" indent="-342900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sz="2000" dirty="0"/>
              <a:t>Should only be used for small sample sizes </a:t>
            </a:r>
          </a:p>
          <a:p>
            <a:pPr marL="800100" lvl="1" indent="-342900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sz="2000" dirty="0"/>
              <a:t>Can be used if there is large class imbalance in your target variable by oversampling the smaller target group</a:t>
            </a:r>
          </a:p>
          <a:p>
            <a:pPr marL="800100" lvl="1" indent="-342900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sz="2000" dirty="0"/>
              <a:t>Biased towards worse accuracy</a:t>
            </a:r>
          </a:p>
          <a:p>
            <a:pPr marL="342900" indent="-342900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sz="2200" dirty="0"/>
              <a:t>Leave-One-Out Cross Validation (LOOCV)</a:t>
            </a:r>
          </a:p>
          <a:p>
            <a:pPr marL="800100" lvl="1" indent="-342900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sz="2000" dirty="0"/>
              <a:t>Set number of folds equal to the number of training examples</a:t>
            </a:r>
          </a:p>
          <a:p>
            <a:pPr marL="800100" lvl="1" indent="-342900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sz="2000" dirty="0"/>
              <a:t>Only one value is used is used for testing with all others used for training</a:t>
            </a:r>
          </a:p>
          <a:p>
            <a:pPr marL="800100" lvl="1" indent="-342900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sz="2000" dirty="0"/>
              <a:t>Recommended method for very small data sets</a:t>
            </a:r>
          </a:p>
          <a:p>
            <a:pPr marL="342900" indent="-342900">
              <a:buClr>
                <a:schemeClr val="accent1"/>
              </a:buClr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6" name="Title 2">
            <a:extLst>
              <a:ext uri="{FF2B5EF4-FFF2-40B4-BE49-F238E27FC236}">
                <a16:creationId xmlns:a16="http://schemas.microsoft.com/office/drawing/2014/main" id="{302957E0-4AFE-4B1C-9C15-642870106B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1741" y="-86359"/>
            <a:ext cx="10783229" cy="998344"/>
          </a:xfrm>
        </p:spPr>
        <p:txBody>
          <a:bodyPr>
            <a:normAutofit/>
          </a:bodyPr>
          <a:lstStyle/>
          <a:p>
            <a:r>
              <a:rPr lang="en-US" sz="4000" dirty="0"/>
              <a:t>Other Methods for Small Sample Sizes</a:t>
            </a:r>
          </a:p>
        </p:txBody>
      </p:sp>
      <p:sp>
        <p:nvSpPr>
          <p:cNvPr id="7" name="Slide Number Placeholder 3">
            <a:extLst>
              <a:ext uri="{FF2B5EF4-FFF2-40B4-BE49-F238E27FC236}">
                <a16:creationId xmlns:a16="http://schemas.microsoft.com/office/drawing/2014/main" id="{8BE6D95F-106D-462D-AA41-3BBA5CA9C9D6}"/>
              </a:ext>
            </a:extLst>
          </p:cNvPr>
          <p:cNvSpPr txBox="1">
            <a:spLocks/>
          </p:cNvSpPr>
          <p:nvPr/>
        </p:nvSpPr>
        <p:spPr>
          <a:xfrm>
            <a:off x="11153102" y="6217537"/>
            <a:ext cx="43883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700" kern="1200">
                <a:solidFill>
                  <a:schemeClr val="tx1"/>
                </a:solidFill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EE23A24-5E29-4F5A-B780-9568AE9A51DD}" type="slidenum">
              <a:rPr kumimoji="0" lang="en-US" sz="700" b="0" i="0" u="none" strike="noStrike" kern="1200" cap="none" spc="0" normalizeH="0" baseline="0" noProof="0" smtClean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US" sz="700" b="0" i="0" u="none" strike="noStrike" kern="1200" cap="none" spc="0" normalizeH="0" baseline="0" noProof="0">
              <a:ln>
                <a:noFill/>
              </a:ln>
              <a:solidFill>
                <a:srgbClr val="595959"/>
              </a:solidFill>
              <a:effectLst/>
              <a:uLnTx/>
              <a:uFillTx/>
              <a:latin typeface="Segoe UI Semibold" panose="020B0702040204020203" pitchFamily="34" charset="0"/>
              <a:ea typeface="+mn-ea"/>
              <a:cs typeface="Segoe UI Semibold" panose="020B07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451022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2">
            <a:extLst>
              <a:ext uri="{FF2B5EF4-FFF2-40B4-BE49-F238E27FC236}">
                <a16:creationId xmlns:a16="http://schemas.microsoft.com/office/drawing/2014/main" id="{302957E0-4AFE-4B1C-9C15-642870106B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2350" y="-96299"/>
            <a:ext cx="10783229" cy="998344"/>
          </a:xfrm>
        </p:spPr>
        <p:txBody>
          <a:bodyPr>
            <a:normAutofit/>
          </a:bodyPr>
          <a:lstStyle/>
          <a:p>
            <a:r>
              <a:rPr lang="en-US" sz="4000" dirty="0"/>
              <a:t>Comparing Model Validation Methods</a:t>
            </a:r>
          </a:p>
        </p:txBody>
      </p:sp>
      <p:sp>
        <p:nvSpPr>
          <p:cNvPr id="7" name="Slide Number Placeholder 3">
            <a:extLst>
              <a:ext uri="{FF2B5EF4-FFF2-40B4-BE49-F238E27FC236}">
                <a16:creationId xmlns:a16="http://schemas.microsoft.com/office/drawing/2014/main" id="{8BE6D95F-106D-462D-AA41-3BBA5CA9C9D6}"/>
              </a:ext>
            </a:extLst>
          </p:cNvPr>
          <p:cNvSpPr txBox="1">
            <a:spLocks/>
          </p:cNvSpPr>
          <p:nvPr/>
        </p:nvSpPr>
        <p:spPr>
          <a:xfrm>
            <a:off x="11153102" y="6217537"/>
            <a:ext cx="43883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700" kern="1200">
                <a:solidFill>
                  <a:schemeClr val="tx1"/>
                </a:solidFill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EE23A24-5E29-4F5A-B780-9568AE9A51DD}" type="slidenum">
              <a:rPr kumimoji="0" lang="en-US" sz="700" b="0" i="0" u="none" strike="noStrike" kern="1200" cap="none" spc="0" normalizeH="0" baseline="0" noProof="0" smtClean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US" sz="700" b="0" i="0" u="none" strike="noStrike" kern="1200" cap="none" spc="0" normalizeH="0" baseline="0" noProof="0">
              <a:ln>
                <a:noFill/>
              </a:ln>
              <a:solidFill>
                <a:srgbClr val="595959"/>
              </a:solidFill>
              <a:effectLst/>
              <a:uLnTx/>
              <a:uFillTx/>
              <a:latin typeface="Segoe UI Semibold" panose="020B0702040204020203" pitchFamily="34" charset="0"/>
              <a:ea typeface="+mn-ea"/>
              <a:cs typeface="Segoe UI Semibold" panose="020B0702040204020203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ADF4F68-B735-49CD-9F63-1EB43B5A9F85}"/>
              </a:ext>
            </a:extLst>
          </p:cNvPr>
          <p:cNvSpPr txBox="1"/>
          <p:nvPr/>
        </p:nvSpPr>
        <p:spPr>
          <a:xfrm>
            <a:off x="7939071" y="6523540"/>
            <a:ext cx="345693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Source: https://www.datarobot.com/wiki/cross-validation/</a:t>
            </a:r>
            <a:endParaRPr kumimoji="0" lang="en-US" sz="1000" b="0" i="0" u="none" strike="noStrike" kern="1200" cap="none" spc="0" normalizeH="0" baseline="30000" noProof="0" dirty="0">
              <a:ln>
                <a:noFill/>
              </a:ln>
              <a:solidFill>
                <a:srgbClr val="595959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graphicFrame>
        <p:nvGraphicFramePr>
          <p:cNvPr id="10" name="Table 10">
            <a:extLst>
              <a:ext uri="{FF2B5EF4-FFF2-40B4-BE49-F238E27FC236}">
                <a16:creationId xmlns:a16="http://schemas.microsoft.com/office/drawing/2014/main" id="{844A1711-AB48-C348-BC21-91AF3F41431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19674488"/>
              </p:ext>
            </p:extLst>
          </p:nvPr>
        </p:nvGraphicFramePr>
        <p:xfrm>
          <a:off x="2334329" y="1740785"/>
          <a:ext cx="9052560" cy="3230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60320">
                  <a:extLst>
                    <a:ext uri="{9D8B030D-6E8A-4147-A177-3AD203B41FA5}">
                      <a16:colId xmlns:a16="http://schemas.microsoft.com/office/drawing/2014/main" val="479557364"/>
                    </a:ext>
                  </a:extLst>
                </a:gridCol>
                <a:gridCol w="3200400">
                  <a:extLst>
                    <a:ext uri="{9D8B030D-6E8A-4147-A177-3AD203B41FA5}">
                      <a16:colId xmlns:a16="http://schemas.microsoft.com/office/drawing/2014/main" val="1801116041"/>
                    </a:ext>
                  </a:extLst>
                </a:gridCol>
                <a:gridCol w="3291840">
                  <a:extLst>
                    <a:ext uri="{9D8B030D-6E8A-4147-A177-3AD203B41FA5}">
                      <a16:colId xmlns:a16="http://schemas.microsoft.com/office/drawing/2014/main" val="241403692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Validation Method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Pros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Cons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98734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Train-Test Shuffle Split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dirty="0"/>
                        <a:t>Faster on large data sets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en-US" dirty="0"/>
                        <a:t>Large section of data not used for training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44328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K-Fold Cross Validation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dirty="0"/>
                        <a:t>All data points used for training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dirty="0"/>
                        <a:t>Most accurate method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dirty="0"/>
                        <a:t>Processing intensive, especially on large data sets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19004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Bootstrapping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dirty="0"/>
                        <a:t>Good for small data sets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dirty="0"/>
                        <a:t>Biased towards worse accuracy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82726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Leave-One-Out Cross Validation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dirty="0"/>
                        <a:t>Good for extremely small data sets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dirty="0"/>
                        <a:t>Very processing intensive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337498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0057144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06B207-DA22-044F-92E9-4916780CF5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10326" y="1081941"/>
            <a:ext cx="9153329" cy="2852737"/>
          </a:xfrm>
        </p:spPr>
        <p:txBody>
          <a:bodyPr/>
          <a:lstStyle/>
          <a:p>
            <a:r>
              <a:rPr lang="en-US" b="1" dirty="0">
                <a:solidFill>
                  <a:schemeClr val="accent1"/>
                </a:solidFill>
              </a:rPr>
              <a:t>Appendix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3808E0A-D03D-E847-A577-EDCF909E60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801090" y="3961666"/>
            <a:ext cx="9162565" cy="1500187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72439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1">
            <a:extLst>
              <a:ext uri="{FF2B5EF4-FFF2-40B4-BE49-F238E27FC236}">
                <a16:creationId xmlns:a16="http://schemas.microsoft.com/office/drawing/2014/main" id="{AB0A042F-13DE-4143-82EF-EFA130F078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66952" y="1800519"/>
            <a:ext cx="4329048" cy="4265195"/>
          </a:xfrm>
        </p:spPr>
        <p:txBody>
          <a:bodyPr>
            <a:normAutofit/>
          </a:bodyPr>
          <a:lstStyle/>
          <a:p>
            <a:pPr marL="342900" indent="-342900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sz="2200" dirty="0">
                <a:hlinkClick r:id="rId2"/>
              </a:rPr>
              <a:t>My website</a:t>
            </a:r>
            <a:r>
              <a:rPr lang="en-US" sz="2200" dirty="0"/>
              <a:t> has a list of reference links for specific models and machine learning concept</a:t>
            </a:r>
          </a:p>
          <a:p>
            <a:pPr marL="342900" indent="-342900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sz="2200" dirty="0"/>
              <a:t>Recommended books:</a:t>
            </a:r>
          </a:p>
          <a:p>
            <a:pPr marL="800100" lvl="1" indent="-342900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sz="1800" dirty="0"/>
              <a:t>Machine Learning with R (best for beginners)</a:t>
            </a:r>
          </a:p>
          <a:p>
            <a:pPr marL="800100" lvl="1" indent="-342900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sz="1800" dirty="0"/>
              <a:t>Python Machine Learning (best as a second read)</a:t>
            </a:r>
          </a:p>
          <a:p>
            <a:pPr marL="800100" lvl="1" indent="-342900">
              <a:buClr>
                <a:schemeClr val="accent1"/>
              </a:buClr>
              <a:buFont typeface="Arial" panose="020B0604020202020204" pitchFamily="34" charset="0"/>
              <a:buChar char="•"/>
            </a:pPr>
            <a:endParaRPr lang="en-US" sz="1800" dirty="0"/>
          </a:p>
          <a:p>
            <a:pPr marL="342900" indent="-342900">
              <a:buClr>
                <a:schemeClr val="accent1"/>
              </a:buClr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6" name="Title 2">
            <a:extLst>
              <a:ext uri="{FF2B5EF4-FFF2-40B4-BE49-F238E27FC236}">
                <a16:creationId xmlns:a16="http://schemas.microsoft.com/office/drawing/2014/main" id="{302957E0-4AFE-4B1C-9C15-642870106B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1741" y="-86359"/>
            <a:ext cx="10783229" cy="998344"/>
          </a:xfrm>
        </p:spPr>
        <p:txBody>
          <a:bodyPr>
            <a:normAutofit/>
          </a:bodyPr>
          <a:lstStyle/>
          <a:p>
            <a:r>
              <a:rPr lang="en-US" sz="4000" dirty="0"/>
              <a:t>Learning Resources</a:t>
            </a:r>
          </a:p>
        </p:txBody>
      </p:sp>
      <p:sp>
        <p:nvSpPr>
          <p:cNvPr id="7" name="Slide Number Placeholder 3">
            <a:extLst>
              <a:ext uri="{FF2B5EF4-FFF2-40B4-BE49-F238E27FC236}">
                <a16:creationId xmlns:a16="http://schemas.microsoft.com/office/drawing/2014/main" id="{8BE6D95F-106D-462D-AA41-3BBA5CA9C9D6}"/>
              </a:ext>
            </a:extLst>
          </p:cNvPr>
          <p:cNvSpPr txBox="1">
            <a:spLocks/>
          </p:cNvSpPr>
          <p:nvPr/>
        </p:nvSpPr>
        <p:spPr>
          <a:xfrm>
            <a:off x="11153102" y="6217537"/>
            <a:ext cx="43883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700" kern="1200">
                <a:solidFill>
                  <a:schemeClr val="tx1"/>
                </a:solidFill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EE23A24-5E29-4F5A-B780-9568AE9A51DD}" type="slidenum">
              <a:rPr kumimoji="0" lang="en-US" sz="700" b="0" i="0" u="none" strike="noStrike" kern="1200" cap="none" spc="0" normalizeH="0" baseline="0" noProof="0" smtClean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n-US" sz="700" b="0" i="0" u="none" strike="noStrike" kern="1200" cap="none" spc="0" normalizeH="0" baseline="0" noProof="0">
              <a:ln>
                <a:noFill/>
              </a:ln>
              <a:solidFill>
                <a:srgbClr val="595959"/>
              </a:solidFill>
              <a:effectLst/>
              <a:uLnTx/>
              <a:uFillTx/>
              <a:latin typeface="Segoe UI Semibold" panose="020B0702040204020203" pitchFamily="34" charset="0"/>
              <a:ea typeface="+mn-ea"/>
              <a:cs typeface="Segoe UI Semibold" panose="020B0702040204020203" pitchFamily="34" charset="0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57FB12DB-B8F9-8F4D-A952-9008D5A733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7179" y="2163189"/>
            <a:ext cx="2055676" cy="25316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531B8A00-7F19-8C4C-A8EE-8C88927EDB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08682" y="2163188"/>
            <a:ext cx="2062803" cy="25316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9966225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2">
            <a:extLst>
              <a:ext uri="{FF2B5EF4-FFF2-40B4-BE49-F238E27FC236}">
                <a16:creationId xmlns:a16="http://schemas.microsoft.com/office/drawing/2014/main" id="{302957E0-4AFE-4B1C-9C15-642870106B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1315" y="-175811"/>
            <a:ext cx="10783229" cy="998344"/>
          </a:xfrm>
        </p:spPr>
        <p:txBody>
          <a:bodyPr>
            <a:normAutofit/>
          </a:bodyPr>
          <a:lstStyle/>
          <a:p>
            <a:r>
              <a:rPr lang="en-US" sz="4000" dirty="0"/>
              <a:t>Open Data Sources</a:t>
            </a:r>
          </a:p>
        </p:txBody>
      </p:sp>
      <p:sp>
        <p:nvSpPr>
          <p:cNvPr id="7" name="Slide Number Placeholder 3">
            <a:extLst>
              <a:ext uri="{FF2B5EF4-FFF2-40B4-BE49-F238E27FC236}">
                <a16:creationId xmlns:a16="http://schemas.microsoft.com/office/drawing/2014/main" id="{8BE6D95F-106D-462D-AA41-3BBA5CA9C9D6}"/>
              </a:ext>
            </a:extLst>
          </p:cNvPr>
          <p:cNvSpPr txBox="1">
            <a:spLocks/>
          </p:cNvSpPr>
          <p:nvPr/>
        </p:nvSpPr>
        <p:spPr>
          <a:xfrm>
            <a:off x="11153102" y="6217537"/>
            <a:ext cx="43883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700" kern="1200">
                <a:solidFill>
                  <a:schemeClr val="tx1"/>
                </a:solidFill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EE23A24-5E29-4F5A-B780-9568AE9A51DD}" type="slidenum">
              <a:rPr kumimoji="0" lang="en-US" sz="700" b="0" i="0" u="none" strike="noStrike" kern="1200" cap="none" spc="0" normalizeH="0" baseline="0" noProof="0" smtClean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en-US" sz="700" b="0" i="0" u="none" strike="noStrike" kern="1200" cap="none" spc="0" normalizeH="0" baseline="0" noProof="0">
              <a:ln>
                <a:noFill/>
              </a:ln>
              <a:solidFill>
                <a:srgbClr val="595959"/>
              </a:solidFill>
              <a:effectLst/>
              <a:uLnTx/>
              <a:uFillTx/>
              <a:latin typeface="Segoe UI Semibold" panose="020B0702040204020203" pitchFamily="34" charset="0"/>
              <a:ea typeface="+mn-ea"/>
              <a:cs typeface="Segoe UI Semibold" panose="020B0702040204020203" pitchFamily="34" charset="0"/>
            </a:endParaRPr>
          </a:p>
        </p:txBody>
      </p:sp>
      <p:graphicFrame>
        <p:nvGraphicFramePr>
          <p:cNvPr id="10" name="Content Placeholder 5">
            <a:extLst>
              <a:ext uri="{FF2B5EF4-FFF2-40B4-BE49-F238E27FC236}">
                <a16:creationId xmlns:a16="http://schemas.microsoft.com/office/drawing/2014/main" id="{FD784F48-A0D1-4146-8C09-163EA1D85DA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84995497"/>
              </p:ext>
            </p:extLst>
          </p:nvPr>
        </p:nvGraphicFramePr>
        <p:xfrm>
          <a:off x="1643068" y="901807"/>
          <a:ext cx="9235440" cy="5039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20240">
                  <a:extLst>
                    <a:ext uri="{9D8B030D-6E8A-4147-A177-3AD203B41FA5}">
                      <a16:colId xmlns:a16="http://schemas.microsoft.com/office/drawing/2014/main" val="2217062219"/>
                    </a:ext>
                  </a:extLst>
                </a:gridCol>
                <a:gridCol w="2560320">
                  <a:extLst>
                    <a:ext uri="{9D8B030D-6E8A-4147-A177-3AD203B41FA5}">
                      <a16:colId xmlns:a16="http://schemas.microsoft.com/office/drawing/2014/main" val="994787853"/>
                    </a:ext>
                  </a:extLst>
                </a:gridCol>
                <a:gridCol w="2103120">
                  <a:extLst>
                    <a:ext uri="{9D8B030D-6E8A-4147-A177-3AD203B41FA5}">
                      <a16:colId xmlns:a16="http://schemas.microsoft.com/office/drawing/2014/main" val="457859556"/>
                    </a:ext>
                  </a:extLst>
                </a:gridCol>
                <a:gridCol w="2651760">
                  <a:extLst>
                    <a:ext uri="{9D8B030D-6E8A-4147-A177-3AD203B41FA5}">
                      <a16:colId xmlns:a16="http://schemas.microsoft.com/office/drawing/2014/main" val="348961598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400" dirty="0"/>
                        <a:t>Data Source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Topic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Data Source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Topic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11288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/>
                        <a:t>Census Data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Demographics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NCSL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State legislature policies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380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/>
                        <a:t>TEDS Data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Substance abuse admissions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NHIS, NSCH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Health survey data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23449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/>
                        <a:t>NSDUH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Drug use prevalence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National Survey of Family Growth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Pregnancy, contraception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08535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/>
                        <a:t>CDC Wonder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Mortality, cause of death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NOAA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Ocean, environment data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03121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/>
                        <a:t>CDC Opioid Data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Prescribing rates, overdoses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BLS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Employment, labor statistics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28854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/>
                        <a:t>MEPS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Medical expenditures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Twitter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Social media, tweets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56873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/>
                        <a:t>SEER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Cancer outcomes, staging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NCDC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Weather data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62702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/>
                        <a:t>SAHIE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Health insurance estimates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Kaggle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General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58758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 err="1"/>
                        <a:t>Gapminder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Country-level metrics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UCI Machine Learning Repository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General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16049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/>
                        <a:t>World Bank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Country-level metrics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54368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/>
                        <a:t>UCLA World Policy Analysis Center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International law/policies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220807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1486825"/>
      </p:ext>
    </p:extLst>
  </p:cSld>
  <p:clrMapOvr>
    <a:masterClrMapping/>
  </p:clrMapOvr>
</p:sld>
</file>

<file path=ppt/theme/theme1.xml><?xml version="1.0" encoding="utf-8"?>
<a:theme xmlns:a="http://schemas.openxmlformats.org/drawingml/2006/main" name="OffsetVTI">
  <a:themeElements>
    <a:clrScheme name="AnalogousFromRegularSeed_2SEEDS">
      <a:dk1>
        <a:srgbClr val="000000"/>
      </a:dk1>
      <a:lt1>
        <a:srgbClr val="FFFFFF"/>
      </a:lt1>
      <a:dk2>
        <a:srgbClr val="3D2229"/>
      </a:dk2>
      <a:lt2>
        <a:srgbClr val="E2E5E8"/>
      </a:lt2>
      <a:accent1>
        <a:srgbClr val="D56A17"/>
      </a:accent1>
      <a:accent2>
        <a:srgbClr val="E72D29"/>
      </a:accent2>
      <a:accent3>
        <a:srgbClr val="B8A221"/>
      </a:accent3>
      <a:accent4>
        <a:srgbClr val="14B4A3"/>
      </a:accent4>
      <a:accent5>
        <a:srgbClr val="29ADE7"/>
      </a:accent5>
      <a:accent6>
        <a:srgbClr val="174CD5"/>
      </a:accent6>
      <a:hlink>
        <a:srgbClr val="3F87BF"/>
      </a:hlink>
      <a:folHlink>
        <a:srgbClr val="7F7F7F"/>
      </a:folHlink>
    </a:clrScheme>
    <a:fontScheme name="Dante">
      <a:majorFont>
        <a:latin typeface="Univers Light"/>
        <a:ea typeface=""/>
        <a:cs typeface=""/>
      </a:majorFont>
      <a:minorFont>
        <a:latin typeface="Univer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setVTI" id="{17A3166B-76FF-4669-8F6D-D4251AE158D8}" vid="{4532814A-B5F8-4CFD-BC69-A007D492DA4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5191</TotalTime>
  <Words>1529</Words>
  <Application>Microsoft Macintosh PowerPoint</Application>
  <PresentationFormat>Widescreen</PresentationFormat>
  <Paragraphs>218</Paragraphs>
  <Slides>23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34" baseType="lpstr">
      <vt:lpstr>Arial</vt:lpstr>
      <vt:lpstr>Calibri</vt:lpstr>
      <vt:lpstr>Dante (Headings)2</vt:lpstr>
      <vt:lpstr>Helvetica Neue Medium</vt:lpstr>
      <vt:lpstr>Segoe UI</vt:lpstr>
      <vt:lpstr>Segoe UI Light</vt:lpstr>
      <vt:lpstr>Segoe UI Semibold</vt:lpstr>
      <vt:lpstr>Univers</vt:lpstr>
      <vt:lpstr>Univers Light</vt:lpstr>
      <vt:lpstr>Wingdings 2</vt:lpstr>
      <vt:lpstr>OffsetVTI</vt:lpstr>
      <vt:lpstr>Machine Learning for Beginners: Class 2</vt:lpstr>
      <vt:lpstr>Links</vt:lpstr>
      <vt:lpstr>Types of Models</vt:lpstr>
      <vt:lpstr>Classification or Regression?</vt:lpstr>
      <vt:lpstr>Examples from the Field</vt:lpstr>
      <vt:lpstr>Class Machine Learning Example</vt:lpstr>
      <vt:lpstr>Detour: The Normal Distribution</vt:lpstr>
      <vt:lpstr>Detour: The Normal Distribution</vt:lpstr>
      <vt:lpstr>The Normal Distribution: Characteristics</vt:lpstr>
      <vt:lpstr>Data Pre-Processing: Continuous Variables</vt:lpstr>
      <vt:lpstr>Data Pre-Processing: Categorical Variables</vt:lpstr>
      <vt:lpstr>Handling Missing Values</vt:lpstr>
      <vt:lpstr>Data Set Up in Python</vt:lpstr>
      <vt:lpstr>Model Validation Process</vt:lpstr>
      <vt:lpstr>Model Validation: Train-Test Shuffle Split</vt:lpstr>
      <vt:lpstr>Model Set Up: K-Fold Cross Validation</vt:lpstr>
      <vt:lpstr>K-Fold Cross Validation: Choosing K</vt:lpstr>
      <vt:lpstr>Stratification: Do You Need It?</vt:lpstr>
      <vt:lpstr>Other Methods for Small Sample Sizes</vt:lpstr>
      <vt:lpstr>Comparing Model Validation Methods</vt:lpstr>
      <vt:lpstr>Appendix</vt:lpstr>
      <vt:lpstr>Learning Resources</vt:lpstr>
      <vt:lpstr>Open Data Sources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Study Group Session 2: Preprocessing</dc:title>
  <dc:creator>Kelsey Huntzberry</dc:creator>
  <cp:lastModifiedBy>Kelsey Huntzberry</cp:lastModifiedBy>
  <cp:revision>19</cp:revision>
  <dcterms:created xsi:type="dcterms:W3CDTF">2021-02-14T23:18:13Z</dcterms:created>
  <dcterms:modified xsi:type="dcterms:W3CDTF">2021-03-06T14:56:02Z</dcterms:modified>
</cp:coreProperties>
</file>