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0" r:id="rId4"/>
    <p:sldId id="263" r:id="rId5"/>
    <p:sldId id="264" r:id="rId6"/>
    <p:sldId id="262" r:id="rId7"/>
    <p:sldId id="261" r:id="rId8"/>
    <p:sldId id="257" r:id="rId9"/>
    <p:sldId id="258" r:id="rId10"/>
    <p:sldId id="259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928BEB-C3F6-4600-AE72-DF91FC138407}" v="40" dt="2021-02-18T04:35:28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2D941-47AE-4C0D-BBD4-0F585B90C0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00D54-EFBA-4D93-83B8-D6A8D319E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2A3B3-FFDB-4709-A994-F2DAC0458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8B934-CBAD-4060-9241-DD27517AF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C72BA-E0E9-468C-9BD8-E65B2CB1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2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E685-BF5D-4D5C-A47F-9F3EF9A1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30F62-CF18-4F6F-9377-6CD0CF97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DBF9-04D5-41B5-8C98-8C975EE8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C6120-CC55-4233-8B5B-4D315ACF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4F0E5-7D01-40C8-AD93-B55CC02D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A0EF-A28E-4BDC-A1A9-598315475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1BDA4-D4F5-4DF7-8687-AC8077F65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AB030-AC0F-4195-BAF3-8585F529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C9048-9787-48D9-BAE8-09104891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14BBE-3619-44DE-92E9-5563E5B25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4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1C9A-AEB6-47C2-B7BE-A7328CA1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F9147-0343-4DC2-9177-091552504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8EE16F-DEB9-404A-9120-6A0D19B11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4CC56-70F5-4BCE-A1B9-465269D6A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51D7B-958E-4DEA-8F23-A134ABBE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AD53B-269D-4374-90C9-F884B06C9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1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68F98-9271-46DE-8893-FC854AEA5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9E7AB-A2D8-4D87-B509-C499DA70D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5751C-6B00-41D2-9A1B-5C04549B9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0DEA3-717B-4D91-8142-30AAF74BD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CA1A9-7F2D-4D26-A21F-1329E172D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9ABCEE-9DC8-440E-A13E-585D889F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4CFC94-6630-49C9-8387-4DC7597F0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53E6D6-08C5-440A-AD60-F6546885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1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C199-CC5E-4043-8B0D-208370E8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C2ABBB-8827-4D0F-9E65-9BB74D20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26F272-CE3D-480B-98C9-0BD25058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45651-3000-499C-802C-4A09E13B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4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0D446-C208-4FD4-A0D6-15F6A2ED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CFFF61-5AC2-44B0-913C-962E671E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68F88-3EBC-464F-AAA5-4EA54337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FD9A-FF99-470B-A8E9-C022D86C3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BDD7-A632-473D-AC6B-3624D2BA0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FEFE9-0FB2-4EDC-9061-DEBFB18F7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04DB9-C810-4F29-B95B-9299E548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1BBDD-3BD7-49CD-B96A-5511A4D58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E5D23-2C4A-4F57-87C8-1B6C5BE3B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4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18DB-A485-47EC-8850-4693E716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4B1160-CBAC-488A-9778-D092512DC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25696-16BD-4442-8DE2-67CBDD776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EFE49-7772-4143-881C-EAACF46D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351AB-2FA9-4312-A9BD-07BD77AF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5CB38-C6F4-49B5-B03E-0AAEFCF4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5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2FE5-76CB-43A0-8941-49BB512D4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696D3-A928-4791-9339-CE24CDCFC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826C5-FED0-4633-9BD5-D8AFE2D3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F1ED8-A152-43F8-886A-30968FD35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8178C-E5DB-4AAF-B695-3F44246D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41EE26-0F00-4E5C-B216-C0C4A59B7E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2E388-E43A-4019-93B4-03FF9ED84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E634C-2450-4706-84EC-EDCCAD343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4F7F4-FED2-4111-97D3-A5EFA0164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B254A-7A98-4A0C-BC5B-1B641441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6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31FB36-EA1F-4F42-89C1-0F088E636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0603C-A965-441B-B925-6F8BAF3B7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FFA88-094D-4B39-BF1C-F4C00692E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C5977-540D-4C8D-BCA9-F3FCCE4814C8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B5154-ECF0-4EB1-BFA0-D87DEEAB7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9C9C2-9021-4A7C-8DDE-AA8B60F46F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7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lseyemnett.com/" TargetMode="External"/><Relationship Id="rId2" Type="http://schemas.openxmlformats.org/officeDocument/2006/relationships/hyperlink" Target="https://www.youtube.com/channel/UCR7ejcDyKykQ3wE-KS08Sm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reilly.com/library/view/learning-spark-2nd/9781492050032/" TargetMode="External"/><Relationship Id="rId3" Type="http://schemas.openxmlformats.org/officeDocument/2006/relationships/hyperlink" Target="https://academy.databricks.com/exam/databricks-certified-associate-ml-practitioner" TargetMode="External"/><Relationship Id="rId7" Type="http://schemas.openxmlformats.org/officeDocument/2006/relationships/image" Target="../media/image12.jpeg"/><Relationship Id="rId2" Type="http://schemas.openxmlformats.org/officeDocument/2006/relationships/hyperlink" Target="https://academy.databricks.com/exam/databricks-certified-associate-develop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reilly.com/library/view/spark-the-definitive/9781491912201/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databricks.com/resour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3913-AFEA-4019-8A47-4B5DDE1E2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</a:t>
            </a:r>
            <a:r>
              <a:rPr lang="en-US" dirty="0" err="1"/>
              <a:t>PySpark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A8C44-B662-47FE-AEF4-3911C10824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Kelsey Emnett</a:t>
            </a:r>
          </a:p>
        </p:txBody>
      </p:sp>
    </p:spTree>
    <p:extLst>
      <p:ext uri="{BB962C8B-B14F-4D97-AF65-F5344CB8AC3E}">
        <p14:creationId xmlns:p14="http://schemas.microsoft.com/office/powerpoint/2010/main" val="319083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Files and Recordings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846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Class files (code, slides, data) can be found here: </a:t>
            </a:r>
            <a:r>
              <a:rPr lang="en-US" sz="2400" b="1" dirty="0">
                <a:solidFill>
                  <a:srgbClr val="C00000"/>
                </a:solidFill>
              </a:rPr>
              <a:t>bit.ly/intro-to-</a:t>
            </a:r>
            <a:r>
              <a:rPr lang="en-US" sz="2400" b="1" dirty="0" err="1">
                <a:solidFill>
                  <a:srgbClr val="C00000"/>
                </a:solidFill>
              </a:rPr>
              <a:t>pyspark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dirty="0"/>
              <a:t>Usually by Sunday after each class, recordings will be posted on my YouTube channel first, then on my website</a:t>
            </a:r>
          </a:p>
          <a:p>
            <a:pPr lvl="1"/>
            <a:r>
              <a:rPr lang="en-US" dirty="0"/>
              <a:t>YouTube Channel: </a:t>
            </a:r>
            <a:r>
              <a:rPr lang="en-US" dirty="0">
                <a:hlinkClick r:id="rId2"/>
              </a:rPr>
              <a:t>https://www.youtube.com/channel/UCR7ejcDyKykQ3wE-KS08Smg</a:t>
            </a:r>
            <a:endParaRPr lang="en-US" dirty="0"/>
          </a:p>
          <a:p>
            <a:pPr lvl="1"/>
            <a:r>
              <a:rPr lang="en-US" dirty="0"/>
              <a:t>Personal Website: </a:t>
            </a:r>
            <a:r>
              <a:rPr lang="en-US" dirty="0">
                <a:hlinkClick r:id="rId3"/>
              </a:rPr>
              <a:t>www.kelseyemnett.com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C81BE3-CC82-4D20-A68E-E77785D6EB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22" t="15483" r="24596" b="5324"/>
          <a:stretch/>
        </p:blipFill>
        <p:spPr>
          <a:xfrm>
            <a:off x="7207046" y="2170701"/>
            <a:ext cx="4434348" cy="322856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8171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4E2D1ABF-0790-481F-880D-A3502ADD7642}"/>
              </a:ext>
            </a:extLst>
          </p:cNvPr>
          <p:cNvSpPr txBox="1">
            <a:spLocks/>
          </p:cNvSpPr>
          <p:nvPr/>
        </p:nvSpPr>
        <p:spPr>
          <a:xfrm>
            <a:off x="940755" y="1690688"/>
            <a:ext cx="36687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/>
              <a:t>I am Kelsey Emnett, a senior consultant data scientist here at Avanade</a:t>
            </a:r>
          </a:p>
          <a:p>
            <a:pPr marL="342900" indent="-342900"/>
            <a:r>
              <a:rPr lang="en-US" dirty="0"/>
              <a:t>I have 5 years of experience in statistical analysis and data science</a:t>
            </a:r>
          </a:p>
          <a:p>
            <a:pPr marL="342900" indent="-342900"/>
            <a:r>
              <a:rPr lang="en-US" dirty="0"/>
              <a:t>Mostly focus on machine learning, Azure cloud services, and big data analytics</a:t>
            </a:r>
          </a:p>
          <a:p>
            <a:pPr marL="342900" indent="-342900"/>
            <a:r>
              <a:rPr lang="en-US" dirty="0"/>
              <a:t>Fun fact! I just got married and built/moved into a new house!</a:t>
            </a:r>
          </a:p>
          <a:p>
            <a:pPr marL="1028700" lvl="1" indent="-342900"/>
            <a:endParaRPr lang="en-US" sz="2000" b="1" dirty="0"/>
          </a:p>
        </p:txBody>
      </p:sp>
      <p:pic>
        <p:nvPicPr>
          <p:cNvPr id="17" name="Picture 16" descr="Two people standing in a room&#10;&#10;Description automatically generated">
            <a:extLst>
              <a:ext uri="{FF2B5EF4-FFF2-40B4-BE49-F238E27FC236}">
                <a16:creationId xmlns:a16="http://schemas.microsoft.com/office/drawing/2014/main" id="{FBC7D4F2-4317-4648-8BD3-B9FD031CC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909" y="1032711"/>
            <a:ext cx="4483517" cy="2989385"/>
          </a:xfrm>
          <a:prstGeom prst="rect">
            <a:avLst/>
          </a:prstGeom>
        </p:spPr>
      </p:pic>
      <p:pic>
        <p:nvPicPr>
          <p:cNvPr id="18" name="Picture 17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75DE5C68-84A8-45D2-9459-2C261EE1C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159" y="1626716"/>
            <a:ext cx="3193351" cy="479076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C430CA34-3496-4033-98D3-81B913718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</p:txBody>
      </p:sp>
    </p:spTree>
    <p:extLst>
      <p:ext uri="{BB962C8B-B14F-4D97-AF65-F5344CB8AC3E}">
        <p14:creationId xmlns:p14="http://schemas.microsoft.com/office/powerpoint/2010/main" val="312695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Spark? Why Use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1266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Spark enables big data processing through parallel processing</a:t>
            </a:r>
          </a:p>
          <a:p>
            <a:r>
              <a:rPr lang="en-US" sz="2400" dirty="0"/>
              <a:t>Have choice of multiple languages to run Spark applications</a:t>
            </a:r>
          </a:p>
          <a:p>
            <a:r>
              <a:rPr lang="en-US" sz="2400" dirty="0"/>
              <a:t>We will be conducting this class in </a:t>
            </a:r>
            <a:r>
              <a:rPr lang="en-US" sz="2400" dirty="0" err="1"/>
              <a:t>PySpark</a:t>
            </a:r>
            <a:r>
              <a:rPr lang="en-US" sz="2400" dirty="0"/>
              <a:t> or “Python Spark”</a:t>
            </a:r>
          </a:p>
          <a:p>
            <a:r>
              <a:rPr lang="en-US" sz="2400" dirty="0" err="1"/>
              <a:t>PySpark</a:t>
            </a:r>
            <a:r>
              <a:rPr lang="en-US" sz="2400" dirty="0"/>
              <a:t> operates on distributed Spark </a:t>
            </a:r>
            <a:r>
              <a:rPr lang="en-US" sz="2400" dirty="0" err="1"/>
              <a:t>DataFrames</a:t>
            </a:r>
            <a:endParaRPr lang="en-US" sz="2400" dirty="0"/>
          </a:p>
        </p:txBody>
      </p:sp>
      <p:pic>
        <p:nvPicPr>
          <p:cNvPr id="1026" name="Picture 2" descr="Image result for apache spark">
            <a:extLst>
              <a:ext uri="{FF2B5EF4-FFF2-40B4-BE49-F238E27FC236}">
                <a16:creationId xmlns:a16="http://schemas.microsoft.com/office/drawing/2014/main" id="{6BA47C38-32E9-4BB3-ACD7-75DF5A79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139" y="2231600"/>
            <a:ext cx="5388745" cy="255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EF16AF-34A4-41D7-8A41-195AF35E9D0A}"/>
              </a:ext>
            </a:extLst>
          </p:cNvPr>
          <p:cNvSpPr txBox="1"/>
          <p:nvPr/>
        </p:nvSpPr>
        <p:spPr>
          <a:xfrm>
            <a:off x="8652387" y="6596390"/>
            <a:ext cx="3539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https://aws.amazon.com/big-data/what-is-spark/ </a:t>
            </a:r>
          </a:p>
        </p:txBody>
      </p:sp>
    </p:spTree>
    <p:extLst>
      <p:ext uri="{BB962C8B-B14F-4D97-AF65-F5344CB8AC3E}">
        <p14:creationId xmlns:p14="http://schemas.microsoft.com/office/powerpoint/2010/main" val="120121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We Be Covering?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0265" cy="4351338"/>
          </a:xfrm>
        </p:spPr>
        <p:txBody>
          <a:bodyPr>
            <a:normAutofit/>
          </a:bodyPr>
          <a:lstStyle/>
          <a:p>
            <a:r>
              <a:rPr lang="en-US" dirty="0"/>
              <a:t>Basic data transformations</a:t>
            </a:r>
          </a:p>
          <a:p>
            <a:r>
              <a:rPr lang="en-US" dirty="0" err="1"/>
              <a:t>DataFrame</a:t>
            </a:r>
            <a:r>
              <a:rPr lang="en-US" dirty="0"/>
              <a:t> joins and aggregations</a:t>
            </a:r>
          </a:p>
          <a:p>
            <a:r>
              <a:rPr lang="en-US" dirty="0"/>
              <a:t>Optimizing Spark code</a:t>
            </a:r>
          </a:p>
          <a:p>
            <a:r>
              <a:rPr lang="en-US" dirty="0"/>
              <a:t>Koalas, or using Pandas for distributed processing</a:t>
            </a:r>
          </a:p>
          <a:p>
            <a:r>
              <a:rPr lang="en-US" dirty="0"/>
              <a:t>Working with Delta Lake</a:t>
            </a:r>
          </a:p>
          <a:p>
            <a:r>
              <a:rPr lang="en-US" dirty="0"/>
              <a:t>Modeling with </a:t>
            </a:r>
            <a:r>
              <a:rPr lang="en-US" dirty="0" err="1"/>
              <a:t>MLlib</a:t>
            </a:r>
            <a:endParaRPr lang="en-US" dirty="0"/>
          </a:p>
          <a:p>
            <a:r>
              <a:rPr lang="en-US" dirty="0"/>
              <a:t>Model deployment and monitoring with </a:t>
            </a:r>
            <a:r>
              <a:rPr lang="en-US" dirty="0" err="1"/>
              <a:t>MLFlow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PySpark debugging — 6 common issues | by Maria Karanasou | Towards Data  Science">
            <a:extLst>
              <a:ext uri="{FF2B5EF4-FFF2-40B4-BE49-F238E27FC236}">
                <a16:creationId xmlns:a16="http://schemas.microsoft.com/office/drawing/2014/main" id="{1C1C8787-FB14-4DA2-B877-07A448B8D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622" y="1825625"/>
            <a:ext cx="2931712" cy="1603279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atabricks - Wikipedia">
            <a:extLst>
              <a:ext uri="{FF2B5EF4-FFF2-40B4-BE49-F238E27FC236}">
                <a16:creationId xmlns:a16="http://schemas.microsoft.com/office/drawing/2014/main" id="{605552C7-6B64-457B-BB45-12929DBEF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745" y="3933835"/>
            <a:ext cx="3300233" cy="1732623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23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Databricks?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700934" cy="466725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Databricks is the </a:t>
            </a:r>
            <a:r>
              <a:rPr lang="en-US" sz="2600" b="1" dirty="0"/>
              <a:t>platform </a:t>
            </a:r>
            <a:r>
              <a:rPr lang="en-US" sz="2600" dirty="0"/>
              <a:t>we will be running </a:t>
            </a:r>
            <a:r>
              <a:rPr lang="en-US" sz="2600" dirty="0" err="1"/>
              <a:t>PySpark</a:t>
            </a:r>
            <a:r>
              <a:rPr lang="en-US" sz="2600" dirty="0"/>
              <a:t> in this class</a:t>
            </a:r>
          </a:p>
          <a:p>
            <a:r>
              <a:rPr lang="en-US" sz="2600" dirty="0"/>
              <a:t>There are many choices for running Spark languages:</a:t>
            </a:r>
          </a:p>
          <a:p>
            <a:pPr lvl="1"/>
            <a:r>
              <a:rPr lang="en-US" dirty="0"/>
              <a:t>Locally (this is free!)</a:t>
            </a:r>
          </a:p>
          <a:p>
            <a:pPr lvl="1"/>
            <a:r>
              <a:rPr lang="en-US" dirty="0"/>
              <a:t>AWS EMR</a:t>
            </a:r>
          </a:p>
          <a:p>
            <a:pPr lvl="1"/>
            <a:r>
              <a:rPr lang="en-US" dirty="0"/>
              <a:t>Azure HDInsight</a:t>
            </a:r>
          </a:p>
          <a:p>
            <a:r>
              <a:rPr lang="en-US" sz="2600" dirty="0"/>
              <a:t>Databricks Features:</a:t>
            </a:r>
          </a:p>
          <a:p>
            <a:pPr lvl="1"/>
            <a:r>
              <a:rPr lang="en-US" dirty="0"/>
              <a:t>Easy to use</a:t>
            </a:r>
          </a:p>
          <a:p>
            <a:pPr lvl="1"/>
            <a:r>
              <a:rPr lang="en-US" dirty="0"/>
              <a:t>Very little set up</a:t>
            </a:r>
          </a:p>
          <a:p>
            <a:pPr lvl="1"/>
            <a:r>
              <a:rPr lang="en-US" dirty="0"/>
              <a:t>Koalas, used parallelizing Python Pandas code</a:t>
            </a:r>
          </a:p>
          <a:p>
            <a:pPr lvl="1"/>
            <a:r>
              <a:rPr lang="en-US" dirty="0"/>
              <a:t>Delta Lake</a:t>
            </a:r>
          </a:p>
          <a:p>
            <a:pPr lvl="1"/>
            <a:r>
              <a:rPr lang="en-US" dirty="0" err="1"/>
              <a:t>MLFlow</a:t>
            </a:r>
            <a:endParaRPr lang="en-US" dirty="0"/>
          </a:p>
          <a:p>
            <a:pPr lvl="1"/>
            <a:r>
              <a:rPr lang="en-US" dirty="0"/>
              <a:t>Changing Spark languages in the same notebook</a:t>
            </a:r>
          </a:p>
          <a:p>
            <a:pPr lvl="1"/>
            <a:endParaRPr lang="en-US" dirty="0"/>
          </a:p>
        </p:txBody>
      </p:sp>
      <p:pic>
        <p:nvPicPr>
          <p:cNvPr id="5" name="Picture 2" descr="6 Reasons to Use Azure Databricks Today | Hitachi Solutions">
            <a:extLst>
              <a:ext uri="{FF2B5EF4-FFF2-40B4-BE49-F238E27FC236}">
                <a16:creationId xmlns:a16="http://schemas.microsoft.com/office/drawing/2014/main" id="{11738159-5D23-4C04-896A-C9A7814BA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51" y="2819477"/>
            <a:ext cx="4538482" cy="18735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091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544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Spark breaks data into chunks, or a group of rows</a:t>
            </a:r>
          </a:p>
          <a:p>
            <a:r>
              <a:rPr lang="en-US" sz="2400" b="1" dirty="0"/>
              <a:t>Parallelism:</a:t>
            </a:r>
            <a:r>
              <a:rPr lang="en-US" sz="2400" dirty="0"/>
              <a:t> Groups of data on multiple cluster nodes simultaneously</a:t>
            </a:r>
          </a:p>
          <a:p>
            <a:r>
              <a:rPr lang="en-US" sz="2400" dirty="0"/>
              <a:t>Processing data in smaller chunks allows you to process larger data sets more quickly</a:t>
            </a:r>
          </a:p>
          <a:p>
            <a:r>
              <a:rPr lang="en-US" sz="2400" dirty="0"/>
              <a:t>Can scale from 1 to thousands of executors based on data size</a:t>
            </a:r>
          </a:p>
        </p:txBody>
      </p:sp>
      <p:pic>
        <p:nvPicPr>
          <p:cNvPr id="2050" name="Picture 2" descr="Ideal Partitioning Diagram">
            <a:extLst>
              <a:ext uri="{FF2B5EF4-FFF2-40B4-BE49-F238E27FC236}">
                <a16:creationId xmlns:a16="http://schemas.microsoft.com/office/drawing/2014/main" id="{9FD7AD0B-3852-4AD3-9BAF-67149D6A2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02" y="1181845"/>
            <a:ext cx="4267200" cy="1943100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deal Partitioning Diagram">
            <a:extLst>
              <a:ext uri="{FF2B5EF4-FFF2-40B4-BE49-F238E27FC236}">
                <a16:creationId xmlns:a16="http://schemas.microsoft.com/office/drawing/2014/main" id="{C97D66E0-3EC4-4423-B418-0330CDCDC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02" y="3965898"/>
            <a:ext cx="4267200" cy="1778833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1B3548-0023-4FD9-927A-F5CDE9CEAF7D}"/>
              </a:ext>
            </a:extLst>
          </p:cNvPr>
          <p:cNvSpPr txBox="1"/>
          <p:nvPr/>
        </p:nvSpPr>
        <p:spPr>
          <a:xfrm>
            <a:off x="7356134" y="720180"/>
            <a:ext cx="3028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Ideal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8D0CE1-C7C3-41C5-B324-D2233A4DC609}"/>
              </a:ext>
            </a:extLst>
          </p:cNvPr>
          <p:cNvSpPr txBox="1"/>
          <p:nvPr/>
        </p:nvSpPr>
        <p:spPr>
          <a:xfrm>
            <a:off x="7356133" y="3504233"/>
            <a:ext cx="3028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AFD73-B03F-4BB6-AF45-5774843FAF6A}"/>
              </a:ext>
            </a:extLst>
          </p:cNvPr>
          <p:cNvSpPr txBox="1"/>
          <p:nvPr/>
        </p:nvSpPr>
        <p:spPr>
          <a:xfrm>
            <a:off x="7356133" y="6585684"/>
            <a:ext cx="5676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https://blog.scottlogic.com/2018/03/22/apache-spark-performance.html</a:t>
            </a:r>
          </a:p>
        </p:txBody>
      </p:sp>
    </p:spTree>
    <p:extLst>
      <p:ext uri="{BB962C8B-B14F-4D97-AF65-F5344CB8AC3E}">
        <p14:creationId xmlns:p14="http://schemas.microsoft.com/office/powerpoint/2010/main" val="278351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8446" cy="450053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Spark Driver</a:t>
            </a:r>
          </a:p>
          <a:p>
            <a:pPr lvl="1"/>
            <a:r>
              <a:rPr lang="en-US" dirty="0"/>
              <a:t>Converts user applications to smaller execution “tasks”</a:t>
            </a:r>
          </a:p>
          <a:p>
            <a:pPr lvl="1"/>
            <a:r>
              <a:rPr lang="en-US" dirty="0"/>
              <a:t>Schedules tasks on clusters</a:t>
            </a:r>
          </a:p>
          <a:p>
            <a:r>
              <a:rPr lang="en-US" dirty="0"/>
              <a:t>Cluster Manager</a:t>
            </a:r>
          </a:p>
          <a:p>
            <a:pPr lvl="1"/>
            <a:r>
              <a:rPr lang="en-US" dirty="0"/>
              <a:t>Manages and allocates resources to cluster nodes</a:t>
            </a:r>
          </a:p>
          <a:p>
            <a:r>
              <a:rPr lang="en-US" dirty="0"/>
              <a:t>Worker Nodes</a:t>
            </a:r>
          </a:p>
          <a:p>
            <a:pPr lvl="1"/>
            <a:r>
              <a:rPr lang="en-US" dirty="0"/>
              <a:t>Runs application code in the cluster</a:t>
            </a:r>
          </a:p>
          <a:p>
            <a:r>
              <a:rPr lang="en-US" dirty="0"/>
              <a:t>Spark Executor</a:t>
            </a:r>
          </a:p>
          <a:p>
            <a:pPr lvl="1"/>
            <a:r>
              <a:rPr lang="en-US" dirty="0"/>
              <a:t>Executes tasks on each worker node</a:t>
            </a:r>
          </a:p>
          <a:p>
            <a:pPr lvl="1"/>
            <a:r>
              <a:rPr lang="en-US" dirty="0"/>
              <a:t>Communicates with the driver program</a:t>
            </a:r>
          </a:p>
          <a:p>
            <a:pPr lvl="1"/>
            <a:r>
              <a:rPr lang="en-US" dirty="0"/>
              <a:t>Keeps data in memory or disk storage</a:t>
            </a:r>
          </a:p>
          <a:p>
            <a:r>
              <a:rPr lang="en-US" dirty="0"/>
              <a:t>Task</a:t>
            </a:r>
          </a:p>
          <a:p>
            <a:pPr lvl="1"/>
            <a:r>
              <a:rPr lang="en-US" dirty="0"/>
              <a:t>A unit of work sent to one executor</a:t>
            </a:r>
          </a:p>
        </p:txBody>
      </p:sp>
      <p:pic>
        <p:nvPicPr>
          <p:cNvPr id="1026" name="Picture 2" descr="Spark cluster components">
            <a:extLst>
              <a:ext uri="{FF2B5EF4-FFF2-40B4-BE49-F238E27FC236}">
                <a16:creationId xmlns:a16="http://schemas.microsoft.com/office/drawing/2014/main" id="{07E72202-0629-4D22-A3DE-F26BA6354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743" y="2509933"/>
            <a:ext cx="5388446" cy="2585731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EA6098-2193-4C7C-BC51-C628AA65C241}"/>
              </a:ext>
            </a:extLst>
          </p:cNvPr>
          <p:cNvSpPr txBox="1"/>
          <p:nvPr/>
        </p:nvSpPr>
        <p:spPr>
          <a:xfrm>
            <a:off x="6736702" y="6502303"/>
            <a:ext cx="5676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https://spark.apache.org/docs/latest/cluster-overview.html#cluster-manager-types</a:t>
            </a:r>
          </a:p>
        </p:txBody>
      </p:sp>
    </p:spTree>
    <p:extLst>
      <p:ext uri="{BB962C8B-B14F-4D97-AF65-F5344CB8AC3E}">
        <p14:creationId xmlns:p14="http://schemas.microsoft.com/office/powerpoint/2010/main" val="269902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Transformations vs.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135" y="2892489"/>
            <a:ext cx="4293637" cy="3200498"/>
          </a:xfrm>
        </p:spPr>
        <p:txBody>
          <a:bodyPr>
            <a:normAutofit/>
          </a:bodyPr>
          <a:lstStyle/>
          <a:p>
            <a:r>
              <a:rPr lang="en-US" sz="2200" dirty="0"/>
              <a:t>Changes a Spark </a:t>
            </a:r>
            <a:r>
              <a:rPr lang="en-US" sz="2200" dirty="0" err="1"/>
              <a:t>DataFrame</a:t>
            </a:r>
            <a:r>
              <a:rPr lang="en-US" sz="2200" dirty="0"/>
              <a:t> into a new </a:t>
            </a:r>
            <a:r>
              <a:rPr lang="en-US" sz="2200" dirty="0" err="1"/>
              <a:t>DataFrame</a:t>
            </a:r>
            <a:r>
              <a:rPr lang="en-US" sz="2200" dirty="0"/>
              <a:t> without altering the original data (i.e. immutable)</a:t>
            </a:r>
          </a:p>
          <a:p>
            <a:r>
              <a:rPr lang="en-US" sz="2200" dirty="0"/>
              <a:t>Evaluated lazily or not computed immediately</a:t>
            </a:r>
          </a:p>
          <a:p>
            <a:r>
              <a:rPr lang="en-US" sz="2200" dirty="0"/>
              <a:t>Adds a step into the Spark query plan</a:t>
            </a:r>
          </a:p>
          <a:p>
            <a:r>
              <a:rPr lang="en-US" sz="2200" dirty="0"/>
              <a:t>Examples: select(), filter()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3A3E8E-C4FC-4A84-B3C7-D9F008E1BF5A}"/>
              </a:ext>
            </a:extLst>
          </p:cNvPr>
          <p:cNvSpPr txBox="1">
            <a:spLocks/>
          </p:cNvSpPr>
          <p:nvPr/>
        </p:nvSpPr>
        <p:spPr>
          <a:xfrm>
            <a:off x="6640286" y="2892489"/>
            <a:ext cx="4293637" cy="2093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Triggers a computation</a:t>
            </a:r>
          </a:p>
          <a:p>
            <a:r>
              <a:rPr lang="en-US" sz="2200" dirty="0"/>
              <a:t>Causes Spark to execute a query plan (a series of transformations)</a:t>
            </a:r>
          </a:p>
          <a:p>
            <a:r>
              <a:rPr lang="en-US" sz="2200" dirty="0"/>
              <a:t>Returns a result</a:t>
            </a:r>
          </a:p>
          <a:p>
            <a:r>
              <a:rPr lang="en-US" sz="2200" dirty="0"/>
              <a:t>Example: count(), display()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54F4E1-57A3-4AB3-9813-F7A6391FC97F}"/>
              </a:ext>
            </a:extLst>
          </p:cNvPr>
          <p:cNvSpPr/>
          <p:nvPr/>
        </p:nvSpPr>
        <p:spPr>
          <a:xfrm>
            <a:off x="932283" y="2766218"/>
            <a:ext cx="4554117" cy="3102737"/>
          </a:xfrm>
          <a:prstGeom prst="rect">
            <a:avLst/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D46317-BDCE-4D51-B699-29D2C91EC3DD}"/>
              </a:ext>
            </a:extLst>
          </p:cNvPr>
          <p:cNvSpPr/>
          <p:nvPr/>
        </p:nvSpPr>
        <p:spPr>
          <a:xfrm>
            <a:off x="6510045" y="2766218"/>
            <a:ext cx="4554117" cy="3102737"/>
          </a:xfrm>
          <a:prstGeom prst="rect">
            <a:avLst/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73D7D-E1AB-4E03-B238-4EAA0A5A1E46}"/>
              </a:ext>
            </a:extLst>
          </p:cNvPr>
          <p:cNvSpPr txBox="1"/>
          <p:nvPr/>
        </p:nvSpPr>
        <p:spPr>
          <a:xfrm>
            <a:off x="1562100" y="2078569"/>
            <a:ext cx="329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Transformations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827658-1D3F-4374-99CE-3454CACC6452}"/>
              </a:ext>
            </a:extLst>
          </p:cNvPr>
          <p:cNvSpPr txBox="1"/>
          <p:nvPr/>
        </p:nvSpPr>
        <p:spPr>
          <a:xfrm>
            <a:off x="7140250" y="2078569"/>
            <a:ext cx="329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2517991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Lazy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1593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As mentioned, Spark has “lazy” or delayed execution</a:t>
            </a:r>
          </a:p>
          <a:p>
            <a:r>
              <a:rPr lang="en-US" sz="2400" dirty="0"/>
              <a:t>Spark inspects query and optimizes them by:</a:t>
            </a:r>
          </a:p>
          <a:p>
            <a:pPr lvl="1"/>
            <a:r>
              <a:rPr lang="en-US" sz="2200" dirty="0"/>
              <a:t>Generates multiple plans and chooses the best one with a cost model</a:t>
            </a:r>
          </a:p>
          <a:p>
            <a:pPr lvl="1"/>
            <a:r>
              <a:rPr lang="en-US" sz="2200" dirty="0"/>
              <a:t>Reorders transformations</a:t>
            </a:r>
          </a:p>
          <a:p>
            <a:pPr lvl="1"/>
            <a:r>
              <a:rPr lang="en-US" sz="2200" dirty="0"/>
              <a:t>Breaking them into stages</a:t>
            </a:r>
          </a:p>
          <a:p>
            <a:pPr lvl="1"/>
            <a:r>
              <a:rPr lang="en-US" sz="2200" dirty="0"/>
              <a:t>Optimizes “shuffles” where data is “shuffled” between workers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08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779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Learn by doing! Choose a project and do it. Then come present what you did in class!</a:t>
            </a:r>
          </a:p>
          <a:p>
            <a:r>
              <a:rPr lang="en-US" sz="2400" u="sng" dirty="0"/>
              <a:t>Learning Spark </a:t>
            </a:r>
            <a:r>
              <a:rPr lang="en-US" sz="2400" dirty="0"/>
              <a:t>by </a:t>
            </a:r>
            <a:r>
              <a:rPr lang="en-US" sz="2400" dirty="0" err="1"/>
              <a:t>Damji</a:t>
            </a:r>
            <a:r>
              <a:rPr lang="en-US" sz="2400" dirty="0"/>
              <a:t>, </a:t>
            </a:r>
            <a:r>
              <a:rPr lang="en-US" sz="2400" dirty="0" err="1"/>
              <a:t>Wenig</a:t>
            </a:r>
            <a:r>
              <a:rPr lang="en-US" sz="2400" dirty="0"/>
              <a:t>, Das, and Lee</a:t>
            </a:r>
          </a:p>
          <a:p>
            <a:r>
              <a:rPr lang="en-US" sz="2200" u="sng" dirty="0"/>
              <a:t>Spark The Definitive Guide </a:t>
            </a:r>
            <a:r>
              <a:rPr lang="en-US" sz="2200" dirty="0"/>
              <a:t>by Chambers and </a:t>
            </a:r>
            <a:r>
              <a:rPr lang="en-US" sz="2200" dirty="0" err="1"/>
              <a:t>Zaharia</a:t>
            </a:r>
            <a:endParaRPr lang="en-US" sz="2200" dirty="0"/>
          </a:p>
          <a:p>
            <a:r>
              <a:rPr lang="en-US" sz="2200" dirty="0"/>
              <a:t>The two books above are excellent for preparing for the </a:t>
            </a:r>
            <a:r>
              <a:rPr lang="en-US" sz="2200" dirty="0">
                <a:hlinkClick r:id="rId2"/>
              </a:rPr>
              <a:t>Databricks Certified Associate Developer for Apache Spark 3.0</a:t>
            </a:r>
            <a:r>
              <a:rPr lang="en-US" sz="2200" dirty="0"/>
              <a:t> and the </a:t>
            </a:r>
            <a:r>
              <a:rPr lang="en-US" sz="2200" dirty="0">
                <a:hlinkClick r:id="rId3"/>
              </a:rPr>
              <a:t>Databricks Certified Associate ML Practitioner for Apache Spark 2.4</a:t>
            </a:r>
            <a:r>
              <a:rPr lang="en-US" sz="2200" dirty="0"/>
              <a:t>  </a:t>
            </a:r>
          </a:p>
          <a:p>
            <a:r>
              <a:rPr lang="en-US" sz="2200" dirty="0"/>
              <a:t>Databricks </a:t>
            </a:r>
            <a:r>
              <a:rPr lang="en-US" sz="2200" dirty="0" err="1"/>
              <a:t>Ebooks</a:t>
            </a:r>
            <a:r>
              <a:rPr lang="en-US" sz="2200" dirty="0"/>
              <a:t>: </a:t>
            </a:r>
            <a:r>
              <a:rPr lang="en-US" sz="2200" dirty="0">
                <a:hlinkClick r:id="rId4"/>
              </a:rPr>
              <a:t>https://databricks.com/resources</a:t>
            </a:r>
            <a:r>
              <a:rPr lang="en-US" sz="2200" dirty="0"/>
              <a:t> </a:t>
            </a:r>
          </a:p>
          <a:p>
            <a:pPr lvl="1"/>
            <a:endParaRPr lang="en-US" dirty="0"/>
          </a:p>
        </p:txBody>
      </p:sp>
      <p:pic>
        <p:nvPicPr>
          <p:cNvPr id="2050" name="Picture 2" descr="Spark: The Definitive Guide">
            <a:extLst>
              <a:ext uri="{FF2B5EF4-FFF2-40B4-BE49-F238E27FC236}">
                <a16:creationId xmlns:a16="http://schemas.microsoft.com/office/drawing/2014/main" id="{3950AFC2-A616-48B2-B6BF-41CB457ED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736" y="420403"/>
            <a:ext cx="2078840" cy="272743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82ADC1-0D03-426E-8B6D-6C1CB664F849}"/>
              </a:ext>
            </a:extLst>
          </p:cNvPr>
          <p:cNvSpPr txBox="1"/>
          <p:nvPr/>
        </p:nvSpPr>
        <p:spPr>
          <a:xfrm>
            <a:off x="7999244" y="3147841"/>
            <a:ext cx="3116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6"/>
              </a:rPr>
              <a:t>Link</a:t>
            </a:r>
            <a:r>
              <a:rPr lang="en-US" sz="1600" dirty="0"/>
              <a:t> </a:t>
            </a:r>
          </a:p>
        </p:txBody>
      </p:sp>
      <p:pic>
        <p:nvPicPr>
          <p:cNvPr id="2052" name="Picture 4" descr="Learning Spark, 2nd Edition">
            <a:extLst>
              <a:ext uri="{FF2B5EF4-FFF2-40B4-BE49-F238E27FC236}">
                <a16:creationId xmlns:a16="http://schemas.microsoft.com/office/drawing/2014/main" id="{DBCF2CA5-5F09-49FE-A578-FB7564ED3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736" y="3596160"/>
            <a:ext cx="2078840" cy="272743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FA97A-DA6F-4976-9D2C-70C4E4C110DB}"/>
              </a:ext>
            </a:extLst>
          </p:cNvPr>
          <p:cNvSpPr txBox="1"/>
          <p:nvPr/>
        </p:nvSpPr>
        <p:spPr>
          <a:xfrm>
            <a:off x="7444639" y="6323598"/>
            <a:ext cx="4226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8"/>
              </a:rPr>
              <a:t>Link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8526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640</Words>
  <Application>Microsoft Macintosh PowerPoint</Application>
  <PresentationFormat>Widescreen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Introduction to PySpark</vt:lpstr>
      <vt:lpstr>Class Files and Recordings</vt:lpstr>
      <vt:lpstr>Who Am I?</vt:lpstr>
      <vt:lpstr>What is Spark? Why Use It?</vt:lpstr>
      <vt:lpstr>What Will We Be Covering?</vt:lpstr>
      <vt:lpstr>What is Databricks?</vt:lpstr>
      <vt:lpstr>Data Partitioning</vt:lpstr>
      <vt:lpstr>Spark Architecture</vt:lpstr>
      <vt:lpstr>Transformations vs. Actions</vt:lpstr>
      <vt:lpstr>Lazy Evaluation</vt:lpstr>
      <vt:lpstr>Recommended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PySpark</dc:title>
  <dc:creator>Kelsey Emnett</dc:creator>
  <cp:lastModifiedBy>Kelsey Huntzberry</cp:lastModifiedBy>
  <cp:revision>11</cp:revision>
  <dcterms:created xsi:type="dcterms:W3CDTF">2021-02-18T02:49:49Z</dcterms:created>
  <dcterms:modified xsi:type="dcterms:W3CDTF">2021-02-20T02:26:10Z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ae8262-b78e-4366-8929-a5d6aac95320_Enabled">
    <vt:lpwstr>true</vt:lpwstr>
  </property>
  <property fmtid="{D5CDD505-2E9C-101B-9397-08002B2CF9AE}" pid="3" name="MSIP_Label_5fae8262-b78e-4366-8929-a5d6aac95320_SetDate">
    <vt:lpwstr>2021-02-18T02:49:49Z</vt:lpwstr>
  </property>
  <property fmtid="{D5CDD505-2E9C-101B-9397-08002B2CF9AE}" pid="4" name="MSIP_Label_5fae8262-b78e-4366-8929-a5d6aac95320_Method">
    <vt:lpwstr>Standard</vt:lpwstr>
  </property>
  <property fmtid="{D5CDD505-2E9C-101B-9397-08002B2CF9AE}" pid="5" name="MSIP_Label_5fae8262-b78e-4366-8929-a5d6aac95320_Name">
    <vt:lpwstr>5fae8262-b78e-4366-8929-a5d6aac95320</vt:lpwstr>
  </property>
  <property fmtid="{D5CDD505-2E9C-101B-9397-08002B2CF9AE}" pid="6" name="MSIP_Label_5fae8262-b78e-4366-8929-a5d6aac95320_SiteId">
    <vt:lpwstr>cf36141c-ddd7-45a7-b073-111f66d0b30c</vt:lpwstr>
  </property>
  <property fmtid="{D5CDD505-2E9C-101B-9397-08002B2CF9AE}" pid="7" name="MSIP_Label_5fae8262-b78e-4366-8929-a5d6aac95320_ActionId">
    <vt:lpwstr>247a22c7-4eaf-4b4f-89ab-07ee08c76695</vt:lpwstr>
  </property>
  <property fmtid="{D5CDD505-2E9C-101B-9397-08002B2CF9AE}" pid="8" name="MSIP_Label_5fae8262-b78e-4366-8929-a5d6aac95320_ContentBits">
    <vt:lpwstr>0</vt:lpwstr>
  </property>
</Properties>
</file>