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65" r:id="rId2"/>
    <p:sldId id="555" r:id="rId3"/>
    <p:sldId id="556" r:id="rId4"/>
    <p:sldId id="557" r:id="rId5"/>
    <p:sldId id="558" r:id="rId6"/>
    <p:sldId id="559" r:id="rId7"/>
    <p:sldId id="560" r:id="rId8"/>
    <p:sldId id="562" r:id="rId9"/>
    <p:sldId id="532" r:id="rId10"/>
    <p:sldId id="534" r:id="rId11"/>
    <p:sldId id="533" r:id="rId12"/>
    <p:sldId id="564" r:id="rId13"/>
    <p:sldId id="573" r:id="rId14"/>
    <p:sldId id="566" r:id="rId15"/>
    <p:sldId id="567" r:id="rId16"/>
    <p:sldId id="568" r:id="rId17"/>
    <p:sldId id="571" r:id="rId18"/>
    <p:sldId id="572" r:id="rId19"/>
    <p:sldId id="574" r:id="rId20"/>
    <p:sldId id="578" r:id="rId21"/>
    <p:sldId id="575" r:id="rId22"/>
    <p:sldId id="582" r:id="rId23"/>
    <p:sldId id="577" r:id="rId24"/>
    <p:sldId id="583" r:id="rId25"/>
    <p:sldId id="581" r:id="rId26"/>
    <p:sldId id="576" r:id="rId27"/>
    <p:sldId id="580" r:id="rId28"/>
    <p:sldId id="570" r:id="rId29"/>
    <p:sldId id="510" r:id="rId30"/>
    <p:sldId id="450" r:id="rId31"/>
  </p:sldIdLst>
  <p:sldSz cx="12188825" cy="6858000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032"/>
    <a:srgbClr val="DF9E00"/>
    <a:srgbClr val="E6FEE1"/>
    <a:srgbClr val="D6ECD1"/>
    <a:srgbClr val="E9F7FF"/>
    <a:srgbClr val="E8FFE2"/>
    <a:srgbClr val="000C29"/>
    <a:srgbClr val="00081B"/>
    <a:srgbClr val="000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14" autoAdjust="0"/>
    <p:restoredTop sz="91679" autoAdjust="0"/>
  </p:normalViewPr>
  <p:slideViewPr>
    <p:cSldViewPr showGuides="1">
      <p:cViewPr varScale="1">
        <p:scale>
          <a:sx n="76" d="100"/>
          <a:sy n="76" d="100"/>
        </p:scale>
        <p:origin x="216" y="1256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39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5/19/20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5/19/20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47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03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100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696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314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464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2480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9452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796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82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181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5229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2920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866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5091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784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7585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348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9601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3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7087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036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659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6657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243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127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5/19/20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5/19/20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5/19/20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5/19/20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5/19/20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5/19/20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5/19/20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5/19/20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5/19/20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5/19/20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5/19/20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owardsdatascience.com/what-does-rmse-really-mean-806b65f2e48e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cr.ucla.edu/Applets.dir/F_Table.htm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trek.com/multiple-regression/interaction.aspx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cran.r-project.org/web/packages/olsrr/vignettes/regression_diagnostics.html" TargetMode="External"/><Relationship Id="rId3" Type="http://schemas.openxmlformats.org/officeDocument/2006/relationships/hyperlink" Target="http://www.sthda.com/english/articles/40-regression-analysis/" TargetMode="External"/><Relationship Id="rId7" Type="http://schemas.openxmlformats.org/officeDocument/2006/relationships/hyperlink" Target="http://www.sthda.com/english/articles/39-regression-model-diagnostics/160-multicollinearity-essentials-and-vif-in-r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attrek.com/multiple-regression/interaction.aspx" TargetMode="External"/><Relationship Id="rId5" Type="http://schemas.openxmlformats.org/officeDocument/2006/relationships/hyperlink" Target="http://www.sthda.com/english/articles/40-regression-analysis/168-multiple-linear-regression-in-r/" TargetMode="External"/><Relationship Id="rId4" Type="http://schemas.openxmlformats.org/officeDocument/2006/relationships/hyperlink" Target="https://www.theanalysisfactor.com/assessing-the-fit-of-regression-models/" TargetMode="External"/><Relationship Id="rId9" Type="http://schemas.openxmlformats.org/officeDocument/2006/relationships/hyperlink" Target="https://cran.r-project.org/web/packages/sjPlot/vignettes/plot_interactions.html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5212" y="1524000"/>
            <a:ext cx="8229600" cy="2895600"/>
          </a:xfrm>
        </p:spPr>
        <p:txBody>
          <a:bodyPr/>
          <a:lstStyle/>
          <a:p>
            <a:r>
              <a:rPr lang="en-US" dirty="0"/>
              <a:t>Statistics in R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17612" y="4419600"/>
            <a:ext cx="9601200" cy="1219200"/>
          </a:xfrm>
        </p:spPr>
        <p:txBody>
          <a:bodyPr>
            <a:normAutofit lnSpcReduction="10000"/>
          </a:bodyPr>
          <a:lstStyle/>
          <a:p>
            <a:r>
              <a:rPr lang="it-IT" sz="3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Evaluating</a:t>
            </a:r>
            <a:r>
              <a:rPr lang="it-IT" sz="3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linear </a:t>
            </a:r>
            <a:r>
              <a:rPr lang="it-IT" sz="3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Regression</a:t>
            </a:r>
            <a:r>
              <a:rPr lang="it-IT" sz="3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it-IT" sz="3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/>
          </a:p>
          <a:p>
            <a:r>
              <a:rPr lang="it-IT" sz="2800" dirty="0"/>
              <a:t>	By Kelsey Huntzberry, MPH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612" y="1676400"/>
            <a:ext cx="8840600" cy="22860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Simple Linear Regression</a:t>
            </a:r>
          </a:p>
        </p:txBody>
      </p:sp>
    </p:spTree>
    <p:extLst>
      <p:ext uri="{BB962C8B-B14F-4D97-AF65-F5344CB8AC3E}">
        <p14:creationId xmlns:p14="http://schemas.microsoft.com/office/powerpoint/2010/main" val="81746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048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Linear Regression Summary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905000"/>
            <a:ext cx="92964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Linear regression is a model that predicts the relationship between one or more variables and a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response variable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Today we will cover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 linear regression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Models the relationship between one predictor variable and one response variable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 will cover multiple linear regression in future classes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30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048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Minimizing Squared Errors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828800"/>
            <a:ext cx="38862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Red points are actual values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Blue line is the prediction model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Black lines represent error between predicted values and actual values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Goal: Minimize squared errors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8FB378-1976-0042-AD54-9D016AB20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212" y="1676400"/>
            <a:ext cx="5422900" cy="33700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B2B6C8-57B1-724C-82A6-981F6321F8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0212" y="5334000"/>
            <a:ext cx="3946864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7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048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Why Square the Errors?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446212" y="1828800"/>
            <a:ext cx="38862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Because predictions can be either above or below actual values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Squared values are positive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Squared values penalize large differences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8FB378-1976-0042-AD54-9D016AB20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212" y="1524000"/>
            <a:ext cx="5422900" cy="33700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B2B6C8-57B1-724C-82A6-981F6321F8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0212" y="5257800"/>
            <a:ext cx="3946864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71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Prediction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13"/>
              <p:cNvSpPr>
                <a:spLocks noGrp="1"/>
              </p:cNvSpPr>
              <p:nvPr>
                <p:ph idx="1"/>
              </p:nvPr>
            </p:nvSpPr>
            <p:spPr>
              <a:xfrm>
                <a:off x="1446212" y="1905000"/>
                <a:ext cx="4343400" cy="4495800"/>
              </a:xfrm>
            </p:spPr>
            <p:txBody>
              <a:bodyPr numCol="1">
                <a:noAutofit/>
              </a:bodyPr>
              <a:lstStyle/>
              <a:p>
                <a:pPr>
                  <a:lnSpc>
                    <a:spcPct val="80000"/>
                  </a:lnSpc>
                  <a:spcAft>
                    <a:spcPts val="200"/>
                  </a:spcAft>
                </a:pPr>
                <a:r>
                  <a:rPr lang="en-US" sz="2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Model prediction line </a:t>
                </a:r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can be represented by an equation</a:t>
                </a:r>
              </a:p>
              <a:p>
                <a:pPr>
                  <a:lnSpc>
                    <a:spcPct val="80000"/>
                  </a:lnSpc>
                  <a:spcAft>
                    <a:spcPts val="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𝛽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: Y-Intercept</a:t>
                </a:r>
              </a:p>
              <a:p>
                <a:pPr>
                  <a:lnSpc>
                    <a:spcPct val="80000"/>
                  </a:lnSpc>
                  <a:spcAft>
                    <a:spcPts val="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𝛽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: Slope or Coefficient</a:t>
                </a:r>
              </a:p>
              <a:p>
                <a:pPr>
                  <a:lnSpc>
                    <a:spcPct val="80000"/>
                  </a:lnSpc>
                  <a:spcAft>
                    <a:spcPts val="200"/>
                  </a:spcAft>
                </a:pPr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Can build prediction models with this equation</a:t>
                </a:r>
              </a:p>
              <a:p>
                <a:pPr>
                  <a:lnSpc>
                    <a:spcPct val="80000"/>
                  </a:lnSpc>
                  <a:spcAft>
                    <a:spcPts val="200"/>
                  </a:spcAft>
                </a:pPr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80000"/>
                  </a:lnSpc>
                  <a:spcAft>
                    <a:spcPts val="200"/>
                  </a:spcAft>
                </a:pPr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80000"/>
                  </a:lnSpc>
                  <a:spcAft>
                    <a:spcPts val="200"/>
                  </a:spcAft>
                </a:pPr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80000"/>
                  </a:lnSpc>
                  <a:spcAft>
                    <a:spcPts val="200"/>
                  </a:spcAft>
                </a:pPr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80000"/>
                  </a:lnSpc>
                  <a:spcAft>
                    <a:spcPts val="200"/>
                  </a:spcAft>
                </a:pP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31775" lvl="1" indent="0">
                  <a:lnSpc>
                    <a:spcPct val="80000"/>
                  </a:lnSpc>
                  <a:spcAft>
                    <a:spcPts val="200"/>
                  </a:spcAft>
                  <a:buNone/>
                </a:pPr>
                <a:endParaRPr lang="en-US" sz="28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lnSpc>
                    <a:spcPct val="80000"/>
                  </a:lnSpc>
                  <a:spcAft>
                    <a:spcPts val="200"/>
                  </a:spcAft>
                  <a:buNone/>
                </a:pPr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Content Placeholder 1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46212" y="1905000"/>
                <a:ext cx="4343400" cy="4495800"/>
              </a:xfrm>
              <a:blipFill>
                <a:blip r:embed="rId3"/>
                <a:stretch>
                  <a:fillRect l="-2332" t="-3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D4E0087-2E17-1949-90E4-AC2D571F1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1612" y="3048000"/>
            <a:ext cx="47625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0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048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Estimate Coefficients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98612" y="1828800"/>
            <a:ext cx="38862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Use sample observations and sample means to estimate coefficients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Use slope and sample means to find y-intercept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Estimate of the average effect on y of a one unit increase of the predictor variable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B27D60-9322-3944-BE8D-91FA621AF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612" y="2133600"/>
            <a:ext cx="5255231" cy="167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204DEC-72BA-7F48-A23D-68A054E97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6012" y="4876800"/>
            <a:ext cx="2667000" cy="10564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072596-33C2-BF46-B5F2-A515A9EE0D60}"/>
              </a:ext>
            </a:extLst>
          </p:cNvPr>
          <p:cNvSpPr txBox="1"/>
          <p:nvPr/>
        </p:nvSpPr>
        <p:spPr>
          <a:xfrm>
            <a:off x="7085012" y="16002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Estimate Coefficients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83F3C6-A56B-814B-9656-48F11DEDA738}"/>
              </a:ext>
            </a:extLst>
          </p:cNvPr>
          <p:cNvSpPr txBox="1"/>
          <p:nvPr/>
        </p:nvSpPr>
        <p:spPr>
          <a:xfrm>
            <a:off x="7466012" y="43434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Find Y-Intercept</a:t>
            </a:r>
          </a:p>
        </p:txBody>
      </p:sp>
    </p:spTree>
    <p:extLst>
      <p:ext uri="{BB962C8B-B14F-4D97-AF65-F5344CB8AC3E}">
        <p14:creationId xmlns:p14="http://schemas.microsoft.com/office/powerpoint/2010/main" val="144065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048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Do Coefficients Mean?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13"/>
              <p:cNvSpPr>
                <a:spLocks noGrp="1"/>
              </p:cNvSpPr>
              <p:nvPr>
                <p:ph idx="1"/>
              </p:nvPr>
            </p:nvSpPr>
            <p:spPr>
              <a:xfrm>
                <a:off x="1446212" y="1905000"/>
                <a:ext cx="10058400" cy="4495800"/>
              </a:xfrm>
            </p:spPr>
            <p:txBody>
              <a:bodyPr numCol="1">
                <a:noAutofit/>
              </a:bodyPr>
              <a:lstStyle/>
              <a:p>
                <a:pPr>
                  <a:lnSpc>
                    <a:spcPct val="80000"/>
                  </a:lnSpc>
                  <a:spcAft>
                    <a:spcPts val="200"/>
                  </a:spcAft>
                </a:pPr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A </a:t>
                </a:r>
                <a:r>
                  <a:rPr lang="en-US" sz="2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positive coefficient </a:t>
                </a:r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means as the predictor rises the response variable also rises</a:t>
                </a:r>
              </a:p>
              <a:p>
                <a:pPr>
                  <a:lnSpc>
                    <a:spcPct val="80000"/>
                  </a:lnSpc>
                  <a:spcAft>
                    <a:spcPts val="200"/>
                  </a:spcAft>
                </a:pPr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A </a:t>
                </a:r>
                <a:r>
                  <a:rPr lang="en-US" sz="2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larger coefficient </a:t>
                </a:r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means there is a </a:t>
                </a:r>
                <a:r>
                  <a:rPr lang="en-US" sz="2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stronger relationship</a:t>
                </a:r>
              </a:p>
              <a:p>
                <a:pPr>
                  <a:lnSpc>
                    <a:spcPct val="80000"/>
                  </a:lnSpc>
                  <a:spcAft>
                    <a:spcPts val="200"/>
                  </a:spcAft>
                </a:pPr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To calculate a p-value</a:t>
                </a:r>
              </a:p>
              <a:p>
                <a:pPr lvl="1">
                  <a:lnSpc>
                    <a:spcPct val="80000"/>
                  </a:lnSpc>
                  <a:spcAft>
                    <a:spcPts val="200"/>
                  </a:spcAft>
                </a:pPr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Find t-statistic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6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3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𝑆𝐸</m:t>
                        </m:r>
                      </m:den>
                    </m:f>
                  </m:oMath>
                </a14:m>
                <a:endParaRPr lang="en-US" sz="3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>
                  <a:lnSpc>
                    <a:spcPct val="80000"/>
                  </a:lnSpc>
                  <a:spcAft>
                    <a:spcPts val="200"/>
                  </a:spcAft>
                </a:pPr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Degrees of freedom = n - 2</a:t>
                </a:r>
              </a:p>
              <a:p>
                <a:pPr lvl="1">
                  <a:lnSpc>
                    <a:spcPct val="80000"/>
                  </a:lnSpc>
                  <a:spcAft>
                    <a:spcPts val="200"/>
                  </a:spcAft>
                </a:pPr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Find p-value associated with the t-statistic and degrees of freedom in R or on a t-statistic table</a:t>
                </a:r>
              </a:p>
              <a:p>
                <a:pPr>
                  <a:lnSpc>
                    <a:spcPct val="80000"/>
                  </a:lnSpc>
                  <a:spcAft>
                    <a:spcPts val="200"/>
                  </a:spcAft>
                </a:pPr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80000"/>
                  </a:lnSpc>
                  <a:spcAft>
                    <a:spcPts val="200"/>
                  </a:spcAft>
                </a:pPr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80000"/>
                  </a:lnSpc>
                  <a:spcAft>
                    <a:spcPts val="200"/>
                  </a:spcAft>
                </a:pPr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80000"/>
                  </a:lnSpc>
                  <a:spcAft>
                    <a:spcPts val="200"/>
                  </a:spcAft>
                </a:pPr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80000"/>
                  </a:lnSpc>
                  <a:spcAft>
                    <a:spcPts val="200"/>
                  </a:spcAft>
                </a:pP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31775" lvl="1" indent="0">
                  <a:lnSpc>
                    <a:spcPct val="80000"/>
                  </a:lnSpc>
                  <a:spcAft>
                    <a:spcPts val="200"/>
                  </a:spcAft>
                  <a:buNone/>
                </a:pPr>
                <a:endParaRPr lang="en-US" sz="28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lnSpc>
                    <a:spcPct val="80000"/>
                  </a:lnSpc>
                  <a:spcAft>
                    <a:spcPts val="200"/>
                  </a:spcAft>
                  <a:buNone/>
                </a:pPr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Content Placeholder 1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46212" y="1905000"/>
                <a:ext cx="10058400" cy="4495800"/>
              </a:xfrm>
              <a:blipFill>
                <a:blip r:embed="rId3"/>
                <a:stretch>
                  <a:fillRect l="-1009" t="-3099" r="-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386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228600"/>
            <a:ext cx="9334499" cy="1066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Assumptions: Check for Outliers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2" y="2743200"/>
            <a:ext cx="5638800" cy="34290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This code produces a graph showing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influential data points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Any extreme data points like 1758 should be removed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Extreme outliers will bias the model leading to faulty assumptions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A49A28-39CB-3F40-8055-0A95C494E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5012" y="2667000"/>
            <a:ext cx="4419600" cy="35321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4F5866-734F-E44A-9556-D49D248F3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4412" y="1600200"/>
            <a:ext cx="7340600" cy="660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0616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228600"/>
            <a:ext cx="9334499" cy="1066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Assumptions: Normally Distributed Errors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905000"/>
            <a:ext cx="44958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Can check for a normal distribution graphically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Values should fall into an approximate straight line on the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Q-Q plot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This graph demonstrates normal distribution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C1ED16-24AB-6F45-BB54-EFA0C5C3F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212" y="1828800"/>
            <a:ext cx="5220657" cy="429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83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228600"/>
            <a:ext cx="96774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Assumptions: Homoskedasticity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446212" y="1676400"/>
            <a:ext cx="91440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Variances have to be equal or homogenous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Check with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residual plots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Red lines should be flat and the dispersion around the x-axis should be relatively equal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9BF72B-C6BC-9E4E-B248-8703448A17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744" r="53858" b="51631"/>
          <a:stretch/>
        </p:blipFill>
        <p:spPr>
          <a:xfrm>
            <a:off x="1903412" y="3886200"/>
            <a:ext cx="4191000" cy="26874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D1435C-8883-9B45-B1E4-DE313A9531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089" r="53858" b="2081"/>
          <a:stretch/>
        </p:blipFill>
        <p:spPr>
          <a:xfrm>
            <a:off x="6551612" y="3886199"/>
            <a:ext cx="3962400" cy="268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79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228600"/>
            <a:ext cx="9334499" cy="1066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Assumptions: Linearity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905000"/>
            <a:ext cx="44958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Linear regression can only be used on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linear data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the data has quadratic or logarithmic patterns it will give biased results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dashed line is similar to blue dashed line, that means our data is linear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B3110D-9C46-9F4C-91E6-138A3B96D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1611" y="1905000"/>
            <a:ext cx="4613491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39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612" y="1676400"/>
            <a:ext cx="88406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Simple Linear Regression Model Evaluation</a:t>
            </a:r>
          </a:p>
        </p:txBody>
      </p:sp>
    </p:spTree>
    <p:extLst>
      <p:ext uri="{BB962C8B-B14F-4D97-AF65-F5344CB8AC3E}">
        <p14:creationId xmlns:p14="http://schemas.microsoft.com/office/powerpoint/2010/main" val="76572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228600"/>
            <a:ext cx="9334499" cy="1066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Minimizing Squared Errors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676400"/>
            <a:ext cx="102870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Remember goal is to minimize squared errors (actual - predicted)</a:t>
            </a:r>
            <a:r>
              <a:rPr lang="en-US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Mean Square Error (RMSE):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Used to evaluate accuracy of linear regression models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smaller the RMSE value, the better 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RMSE = residual standard error (they are the same thing!)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close up of a clock&#10;&#10;Description automatically generated">
            <a:extLst>
              <a:ext uri="{FF2B5EF4-FFF2-40B4-BE49-F238E27FC236}">
                <a16:creationId xmlns:a16="http://schemas.microsoft.com/office/drawing/2014/main" id="{0C24FFD7-A7FE-FC44-B9E2-8FB10BB684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012" y="3505200"/>
            <a:ext cx="4114800" cy="140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9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228600"/>
            <a:ext cx="9334499" cy="1066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Why RMSE?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246812" y="1752600"/>
            <a:ext cx="52578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RMSE is similar to a normalized 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distance between actual and predicted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values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Why divide by n?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larger n will likely mean a larger sum of squared errors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Dividing by n estimates the average standard deviation for the error of a single observation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close up of a clock&#10;&#10;Description automatically generated">
            <a:extLst>
              <a:ext uri="{FF2B5EF4-FFF2-40B4-BE49-F238E27FC236}">
                <a16:creationId xmlns:a16="http://schemas.microsoft.com/office/drawing/2014/main" id="{275E7333-2E48-AC40-8274-591768C0C7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12" y="2819400"/>
            <a:ext cx="4474203" cy="1524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A2CA04-3737-5547-AD96-3B8A21FE8063}"/>
              </a:ext>
            </a:extLst>
          </p:cNvPr>
          <p:cNvSpPr txBox="1"/>
          <p:nvPr/>
        </p:nvSpPr>
        <p:spPr>
          <a:xfrm>
            <a:off x="150812" y="6172200"/>
            <a:ext cx="54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Explanation by James Moody, </a:t>
            </a:r>
            <a:r>
              <a:rPr lang="en-US" sz="1400" dirty="0">
                <a:hlinkClick r:id="rId4"/>
              </a:rPr>
              <a:t>https://towardsdatascience.com/what-does-rmse-really-mean-806b65f2e48e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824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228600"/>
            <a:ext cx="9334499" cy="1066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a ”Good” RMSE?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70012" y="1905000"/>
            <a:ext cx="9982200" cy="45720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Difficult to define a cut off for a “good” RMSE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Depends on units and number of data points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Should be used with other tests of model fit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Important to compare RMSE of multiple models with different predictors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Helps to select best predictors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51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304800"/>
            <a:ext cx="9334499" cy="1066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R-Squared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70012" y="1828800"/>
            <a:ext cx="9448800" cy="45720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R-squared: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proportion of 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variation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in your response variable 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explained by your model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higher the better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Equivalent to the square of the Pearson’s correlation coefficient between the predicted and the actual values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No rule of thumb for a ”good” r-squared either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Adjusted r-squared is often a better measure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Will cover this later in class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94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446212" y="762000"/>
            <a:ext cx="9448800" cy="914400"/>
          </a:xfrm>
        </p:spPr>
        <p:txBody>
          <a:bodyPr numCol="1">
            <a:noAutofit/>
          </a:bodyPr>
          <a:lstStyle/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F-Statistic: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Compares prediction of your linear regression model to an intercept-only model (i.e. sample mean)</a:t>
            </a: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62FA281-3BBD-CA4C-8016-A6065699D144}"/>
                  </a:ext>
                </a:extLst>
              </p:cNvPr>
              <p:cNvSpPr txBox="1"/>
              <p:nvPr/>
            </p:nvSpPr>
            <p:spPr>
              <a:xfrm>
                <a:off x="4265612" y="2209800"/>
                <a:ext cx="3200400" cy="8058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𝑀𝑆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 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𝑑𝑓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62FA281-3BBD-CA4C-8016-A6065699D1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5612" y="2209800"/>
                <a:ext cx="3200400" cy="805862"/>
              </a:xfrm>
              <a:prstGeom prst="rect">
                <a:avLst/>
              </a:prstGeom>
              <a:blipFill>
                <a:blip r:embed="rId3"/>
                <a:stretch>
                  <a:fillRect t="-76563" b="-64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33AB648-817F-AC4F-B5E3-0BA72CBB7E88}"/>
                  </a:ext>
                </a:extLst>
              </p:cNvPr>
              <p:cNvSpPr txBox="1"/>
              <p:nvPr/>
            </p:nvSpPr>
            <p:spPr>
              <a:xfrm>
                <a:off x="4113212" y="3352800"/>
                <a:ext cx="371326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𝑑𝑓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=#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𝑝𝑟𝑒𝑑𝑖𝑐𝑡𝑜𝑟𝑠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−1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33AB648-817F-AC4F-B5E3-0BA72CBB7E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3212" y="3352800"/>
                <a:ext cx="3713260" cy="369332"/>
              </a:xfrm>
              <a:prstGeom prst="rect">
                <a:avLst/>
              </a:prstGeom>
              <a:blipFill>
                <a:blip r:embed="rId4"/>
                <a:stretch>
                  <a:fillRect l="-2740" t="-6897" r="-1370" b="-37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72FAA2D-DAB2-B14F-A0B8-CB4CDF4BA308}"/>
                  </a:ext>
                </a:extLst>
              </p:cNvPr>
              <p:cNvSpPr txBox="1"/>
              <p:nvPr/>
            </p:nvSpPr>
            <p:spPr>
              <a:xfrm>
                <a:off x="3579812" y="4495800"/>
                <a:ext cx="4419600" cy="8058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𝑀𝑆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𝑑𝑓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72FAA2D-DAB2-B14F-A0B8-CB4CDF4BA3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9812" y="4495800"/>
                <a:ext cx="4419600" cy="805862"/>
              </a:xfrm>
              <a:prstGeom prst="rect">
                <a:avLst/>
              </a:prstGeom>
              <a:blipFill>
                <a:blip r:embed="rId5"/>
                <a:stretch>
                  <a:fillRect t="-76563" b="-64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CFF3826-A8F9-9D43-94DF-372EC2C22A92}"/>
                  </a:ext>
                </a:extLst>
              </p:cNvPr>
              <p:cNvSpPr txBox="1"/>
              <p:nvPr/>
            </p:nvSpPr>
            <p:spPr>
              <a:xfrm>
                <a:off x="3960812" y="5562600"/>
                <a:ext cx="377795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𝑑𝑓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−#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𝑝𝑟𝑒𝑑𝑖𝑐𝑡𝑜𝑟𝑠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CFF3826-A8F9-9D43-94DF-372EC2C22A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812" y="5562600"/>
                <a:ext cx="3777957" cy="369332"/>
              </a:xfrm>
              <a:prstGeom prst="rect">
                <a:avLst/>
              </a:prstGeom>
              <a:blipFill>
                <a:blip r:embed="rId6"/>
                <a:stretch>
                  <a:fillRect l="-1010" t="-3333" r="-67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9EF8447-C8D5-394A-82D0-3EE11E5542B5}"/>
              </a:ext>
            </a:extLst>
          </p:cNvPr>
          <p:cNvSpPr txBox="1"/>
          <p:nvPr/>
        </p:nvSpPr>
        <p:spPr>
          <a:xfrm>
            <a:off x="1141412" y="2362200"/>
            <a:ext cx="2590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r>
              <a:rPr lang="en-US" sz="2400" b="1" baseline="-25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Mean of squares of model divided by the model degrees of freedom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4D658B-8D0A-D543-A911-03618FD75AE5}"/>
              </a:ext>
            </a:extLst>
          </p:cNvPr>
          <p:cNvSpPr txBox="1"/>
          <p:nvPr/>
        </p:nvSpPr>
        <p:spPr>
          <a:xfrm>
            <a:off x="1141412" y="4572000"/>
            <a:ext cx="2590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r>
              <a:rPr lang="en-US" sz="2400" b="1" baseline="-25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Mean of squared error divided by the error degrees of freedom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98B2EAF-9A9A-E644-84AE-DAE8FC9E4F82}"/>
                  </a:ext>
                </a:extLst>
              </p:cNvPr>
              <p:cNvSpPr txBox="1"/>
              <p:nvPr/>
            </p:nvSpPr>
            <p:spPr>
              <a:xfrm>
                <a:off x="9447212" y="3733800"/>
                <a:ext cx="1873718" cy="10080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sz="32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2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𝑴𝑺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𝑴𝑺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98B2EAF-9A9A-E644-84AE-DAE8FC9E4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7212" y="3733800"/>
                <a:ext cx="1873718" cy="1008033"/>
              </a:xfrm>
              <a:prstGeom prst="rect">
                <a:avLst/>
              </a:prstGeom>
              <a:blipFill>
                <a:blip r:embed="rId7"/>
                <a:stretch>
                  <a:fillRect l="-4762" r="-68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D9450FB7-7949-0246-8BC7-5B9B8D672275}"/>
              </a:ext>
            </a:extLst>
          </p:cNvPr>
          <p:cNvSpPr/>
          <p:nvPr/>
        </p:nvSpPr>
        <p:spPr>
          <a:xfrm>
            <a:off x="912812" y="1981200"/>
            <a:ext cx="7086600" cy="2209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C58987-3FE1-A54E-A9AF-F4EB351CC1C8}"/>
              </a:ext>
            </a:extLst>
          </p:cNvPr>
          <p:cNvSpPr/>
          <p:nvPr/>
        </p:nvSpPr>
        <p:spPr>
          <a:xfrm>
            <a:off x="912812" y="4267200"/>
            <a:ext cx="7086600" cy="2209800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C2F51EA4-2A97-3046-B7FF-F44BE86F5C27}"/>
              </a:ext>
            </a:extLst>
          </p:cNvPr>
          <p:cNvSpPr/>
          <p:nvPr/>
        </p:nvSpPr>
        <p:spPr>
          <a:xfrm>
            <a:off x="8304212" y="4038600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099553-A4A0-DA46-9F19-6D2DC8F3F1C3}"/>
              </a:ext>
            </a:extLst>
          </p:cNvPr>
          <p:cNvSpPr txBox="1"/>
          <p:nvPr/>
        </p:nvSpPr>
        <p:spPr>
          <a:xfrm>
            <a:off x="9218612" y="51816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Higher = Better</a:t>
            </a:r>
          </a:p>
        </p:txBody>
      </p:sp>
    </p:spTree>
    <p:extLst>
      <p:ext uri="{BB962C8B-B14F-4D97-AF65-F5344CB8AC3E}">
        <p14:creationId xmlns:p14="http://schemas.microsoft.com/office/powerpoint/2010/main" val="79532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304800"/>
            <a:ext cx="9334499" cy="1066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F-Statistic Hypotheses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70012" y="1828800"/>
            <a:ext cx="9448800" cy="45720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 All regression coefficients are equal to zero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 At least one regression coefficient is not equal to zero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Find significance from F-test from a table or using R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hlinkClick r:id="rId3"/>
              </a:rPr>
              <a:t>Link to table for finding p-value for F distribution</a:t>
            </a:r>
            <a:endParaRPr lang="en-US" sz="2800" dirty="0"/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More relevant with more than one predictor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With only one predictor, equivalent to a t-test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304800"/>
            <a:ext cx="9334499" cy="1066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 All Evaluation Methods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70012" y="1828800"/>
            <a:ext cx="9448800" cy="45720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One evaluation method alone is not sufficient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Evaluate RMSE, R-Squared, and the F-Statistic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Do they all agree?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they do, can be confident in your conclusion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not, more investigation is warranted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23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612" y="1676400"/>
            <a:ext cx="8840600" cy="22860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Multiple Linear Regression</a:t>
            </a:r>
          </a:p>
        </p:txBody>
      </p:sp>
    </p:spTree>
    <p:extLst>
      <p:ext uri="{BB962C8B-B14F-4D97-AF65-F5344CB8AC3E}">
        <p14:creationId xmlns:p14="http://schemas.microsoft.com/office/powerpoint/2010/main" val="269454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228600"/>
            <a:ext cx="9334499" cy="1066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Multiple Linear Regression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70012" y="1752600"/>
            <a:ext cx="10058400" cy="45720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Same concept as simple linear regression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Same except there is 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than one predictor variable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Considering the effect of multiple variables on the response variable at one time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“Controlling”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for one variable while considering another variable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Interpret the coefficient as the average effect on y of a one unit increase in predictor x while holding all other predictors fixed</a:t>
            </a:r>
          </a:p>
        </p:txBody>
      </p:sp>
    </p:spTree>
    <p:extLst>
      <p:ext uri="{BB962C8B-B14F-4D97-AF65-F5344CB8AC3E}">
        <p14:creationId xmlns:p14="http://schemas.microsoft.com/office/powerpoint/2010/main" val="194760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228600"/>
            <a:ext cx="9334499" cy="1066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Adjusted R-Squared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446212" y="1752600"/>
            <a:ext cx="94488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Issue with R-squared is that it will always rise at least a small amount by adding new variables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Occurs despite a predictor’s importance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Adjusted R-squared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 preferred for multiple regression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Penalizes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R-squared when there are a large number of predictors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61829EF-7F65-4140-B192-DBE01FFB9669}"/>
                  </a:ext>
                </a:extLst>
              </p:cNvPr>
              <p:cNvSpPr txBox="1"/>
              <p:nvPr/>
            </p:nvSpPr>
            <p:spPr>
              <a:xfrm>
                <a:off x="1827212" y="5181600"/>
                <a:ext cx="4354525" cy="9371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US" sz="28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  <m:sup>
                          <m:r>
                            <a:rPr lang="en-US" sz="2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=1 − 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1 − </m:t>
                              </m:r>
                              <m:sSup>
                                <m:sSupPr>
                                  <m:ctrlPr>
                                    <a:rPr lang="en-US" sz="28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−1)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2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61829EF-7F65-4140-B192-DBE01FFB96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7212" y="5181600"/>
                <a:ext cx="4354525" cy="937116"/>
              </a:xfrm>
              <a:prstGeom prst="rect">
                <a:avLst/>
              </a:prstGeom>
              <a:blipFill>
                <a:blip r:embed="rId3"/>
                <a:stretch>
                  <a:fillRect l="-1749" t="-4054" r="-2332" b="-175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99C3C63-A437-A64D-9459-F4BD392033FE}"/>
                  </a:ext>
                </a:extLst>
              </p:cNvPr>
              <p:cNvSpPr txBox="1"/>
              <p:nvPr/>
            </p:nvSpPr>
            <p:spPr>
              <a:xfrm>
                <a:off x="6932612" y="5334000"/>
                <a:ext cx="40198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𝑛𝑢𝑚𝑏𝑒𝑟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𝑜𝑏𝑠𝑒𝑟𝑣𝑎𝑡𝑖𝑜𝑛𝑠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99C3C63-A437-A64D-9459-F4BD392033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2612" y="5334000"/>
                <a:ext cx="4019818" cy="369332"/>
              </a:xfrm>
              <a:prstGeom prst="rect">
                <a:avLst/>
              </a:prstGeom>
              <a:blipFill>
                <a:blip r:embed="rId4"/>
                <a:stretch>
                  <a:fillRect l="-631" t="-6897" r="-1262" b="-37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C995B6-11C3-D244-A6B5-DB420DD3CFB6}"/>
                  </a:ext>
                </a:extLst>
              </p:cNvPr>
              <p:cNvSpPr txBox="1"/>
              <p:nvPr/>
            </p:nvSpPr>
            <p:spPr>
              <a:xfrm>
                <a:off x="6932612" y="5791200"/>
                <a:ext cx="37298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𝑛𝑢𝑚𝑏𝑒𝑟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𝑝𝑟𝑒𝑑𝑖𝑐𝑡𝑜𝑟𝑠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C995B6-11C3-D244-A6B5-DB420DD3CF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2612" y="5791200"/>
                <a:ext cx="3729804" cy="369332"/>
              </a:xfrm>
              <a:prstGeom prst="rect">
                <a:avLst/>
              </a:prstGeom>
              <a:blipFill>
                <a:blip r:embed="rId5"/>
                <a:stretch>
                  <a:fillRect l="-1356" t="-6897" r="-2034" b="-37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1F8684E-17C9-5847-869A-FF4A169DD539}"/>
              </a:ext>
            </a:extLst>
          </p:cNvPr>
          <p:cNvSpPr txBox="1"/>
          <p:nvPr/>
        </p:nvSpPr>
        <p:spPr>
          <a:xfrm>
            <a:off x="8304212" y="48006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Where:</a:t>
            </a:r>
          </a:p>
        </p:txBody>
      </p:sp>
    </p:spTree>
    <p:extLst>
      <p:ext uri="{BB962C8B-B14F-4D97-AF65-F5344CB8AC3E}">
        <p14:creationId xmlns:p14="http://schemas.microsoft.com/office/powerpoint/2010/main" val="323818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228600"/>
            <a:ext cx="9334499" cy="1066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Assumptions: Multicollinearity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446212" y="1752600"/>
            <a:ext cx="92964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With multiple linear regression need to assess a new assumption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Multicollinearity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is high when multiple predictors are highly correlated with one another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Causes an 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unstable model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you find high multicollinearity, you need to remove that variable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04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228600"/>
            <a:ext cx="9334499" cy="1066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Assessing Multicollinearity: VIF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828800"/>
            <a:ext cx="55626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Assesses multicollinearity using the </a:t>
            </a:r>
            <a:r>
              <a:rPr lang="en-US" sz="2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variance inflation factor (VIF)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Measures how much the variance of coefficient is inflated by correlated predictors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Involves regressing one predictor on the rest of the predictors</a:t>
            </a: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7186BAA-2F45-DF4F-B1EC-EB6042F36A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977503"/>
              </p:ext>
            </p:extLst>
          </p:nvPr>
        </p:nvGraphicFramePr>
        <p:xfrm>
          <a:off x="7237412" y="2209800"/>
          <a:ext cx="448056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362404946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889075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62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Little correlation between variables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02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Warrants further investigation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603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&gt;=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Serious multicollinearity problems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16771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0085236-920B-A54B-BA5E-BBD93F1D29F9}"/>
                  </a:ext>
                </a:extLst>
              </p:cNvPr>
              <p:cNvSpPr txBox="1"/>
              <p:nvPr/>
            </p:nvSpPr>
            <p:spPr>
              <a:xfrm>
                <a:off x="2208212" y="4953000"/>
                <a:ext cx="3446393" cy="11390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𝑽𝑰𝑭</m:t>
                      </m:r>
                      <m:r>
                        <a:rPr lang="en-US" sz="36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6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36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sSup>
                            <m:sSupPr>
                              <m:ctrlPr>
                                <a:rPr lang="en-US" sz="36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6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en-US" sz="36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36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3600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0085236-920B-A54B-BA5E-BBD93F1D29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8212" y="4953000"/>
                <a:ext cx="3446393" cy="1139030"/>
              </a:xfrm>
              <a:prstGeom prst="rect">
                <a:avLst/>
              </a:prstGeom>
              <a:blipFill>
                <a:blip r:embed="rId3"/>
                <a:stretch>
                  <a:fillRect l="-2574" r="-4044" b="-18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602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228600"/>
            <a:ext cx="9334499" cy="1066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Comparing Models with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anova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70012" y="1676400"/>
            <a:ext cx="10058400" cy="45720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lang="en-US" sz="28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anova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function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 compare multiple linear regression models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Do not confuse this with the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aov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() function used for running ANOVA statistical tests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Compares models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with different predictors for same response variable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Measures how much additional predictors reduce residual sum of squares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Returns a p-value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 the full model a better predictor than the reduced model?</a:t>
            </a:r>
          </a:p>
        </p:txBody>
      </p:sp>
    </p:spTree>
    <p:extLst>
      <p:ext uri="{BB962C8B-B14F-4D97-AF65-F5344CB8AC3E}">
        <p14:creationId xmlns:p14="http://schemas.microsoft.com/office/powerpoint/2010/main" val="70556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228600"/>
            <a:ext cx="9334499" cy="1066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Interaction Effects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446212" y="1752600"/>
            <a:ext cx="92964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As we have run our models so far, assumes predictors are independent of one another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interaction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of 2+ predictors means that the effect of one variable is 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on another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Great example on this link: </a:t>
            </a:r>
            <a:r>
              <a:rPr lang="en-US" sz="2800" dirty="0">
                <a:hlinkClick r:id="rId3"/>
              </a:rPr>
              <a:t>https://stattrek.com/multiple-regression/interaction.aspx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07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228600"/>
            <a:ext cx="9334499" cy="1066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Interaction Effect R Example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70012" y="1752600"/>
            <a:ext cx="5105400" cy="45720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Poverty rate and uninsured rates alone are significantly associated with a decrease in life expectancy when considered alone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They also have a significant interaction effect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When the uninsured rate is low, high poverty is associated with a massive drop in life expectancy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When the uninsured rate is high,  high poverty is associated with a small drop in life expectancy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8840412-DD49-2244-826B-401A2E350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5012" y="2209800"/>
            <a:ext cx="4724400" cy="320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20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41412" y="533400"/>
            <a:ext cx="9334499" cy="10668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Additional Useful Links for Learning Linear Regression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981200"/>
            <a:ext cx="99060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000" dirty="0">
                <a:hlinkClick r:id="rId3"/>
              </a:rPr>
              <a:t>http://www.sthda.com/english/articles/40-regression-analysis/</a:t>
            </a:r>
            <a:endParaRPr lang="en-US" sz="2000" dirty="0"/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000" dirty="0">
                <a:hlinkClick r:id="rId4"/>
              </a:rPr>
              <a:t>https://www.theanalysisfactor.com/assessing-the-fit-of-regression-models/</a:t>
            </a:r>
            <a:endParaRPr lang="en-US" sz="2000" dirty="0"/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000" dirty="0">
                <a:hlinkClick r:id="rId5"/>
              </a:rPr>
              <a:t>http://www.sthda.com/english/articles/40-regression-analysis/168-multiple-linear-regression-in-r/</a:t>
            </a:r>
            <a:endParaRPr lang="en-US" sz="2000" dirty="0"/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000" dirty="0">
                <a:hlinkClick r:id="rId6"/>
              </a:rPr>
              <a:t>https://stattrek.com/multiple-regression/interaction.aspx</a:t>
            </a:r>
            <a:endParaRPr lang="en-US" sz="2000" dirty="0"/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000" dirty="0">
                <a:hlinkClick r:id="rId7"/>
              </a:rPr>
              <a:t>http://www.sthda.com/english/articles/39-regression-model-diagnostics/160-multicollinearity-essentials-and-vif-in-r/</a:t>
            </a:r>
            <a:endParaRPr lang="en-US" sz="2000" dirty="0"/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000" dirty="0">
                <a:hlinkClick r:id="rId8"/>
              </a:rPr>
              <a:t>https://cran.r-project.org/web/packages/olsrr/vignettes/regression_diagnostics.html</a:t>
            </a:r>
            <a:endParaRPr lang="en-US" sz="2000" dirty="0"/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000" dirty="0">
                <a:hlinkClick r:id="rId9"/>
              </a:rPr>
              <a:t>https://cran.r-project.org/web/packages/sjPlot/vignettes/plot_interactions.html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33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212" y="1219200"/>
            <a:ext cx="88406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58210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41202</TotalTime>
  <Words>1444</Words>
  <Application>Microsoft Macintosh PowerPoint</Application>
  <PresentationFormat>Custom</PresentationFormat>
  <Paragraphs>275</Paragraphs>
  <Slides>30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Cambria Math</vt:lpstr>
      <vt:lpstr>Corbel</vt:lpstr>
      <vt:lpstr>Digital Blue Tunnel 16x9</vt:lpstr>
      <vt:lpstr>Statistics in R</vt:lpstr>
      <vt:lpstr>Simple Linear Regression</vt:lpstr>
      <vt:lpstr>Linear Regression Summary</vt:lpstr>
      <vt:lpstr>Minimizing Squared Errors</vt:lpstr>
      <vt:lpstr>Why Square the Errors?</vt:lpstr>
      <vt:lpstr>Prediction Model</vt:lpstr>
      <vt:lpstr>Estimate Coefficients</vt:lpstr>
      <vt:lpstr>What Do Coefficients Mean?</vt:lpstr>
      <vt:lpstr>Assumptions: Check for Outliers</vt:lpstr>
      <vt:lpstr>Assumptions: Normally Distributed Errors</vt:lpstr>
      <vt:lpstr>Assumptions: Homoskedasticity</vt:lpstr>
      <vt:lpstr>Assumptions: Linearity</vt:lpstr>
      <vt:lpstr>Simple Linear Regression Model Evaluation</vt:lpstr>
      <vt:lpstr>Minimizing Squared Errors</vt:lpstr>
      <vt:lpstr>Why RMSE?</vt:lpstr>
      <vt:lpstr>What is a ”Good” RMSE?</vt:lpstr>
      <vt:lpstr>R-Squared</vt:lpstr>
      <vt:lpstr>PowerPoint Presentation</vt:lpstr>
      <vt:lpstr>F-Statistic Hypotheses</vt:lpstr>
      <vt:lpstr>Use All Evaluation Methods</vt:lpstr>
      <vt:lpstr>Multiple Linear Regression</vt:lpstr>
      <vt:lpstr>Multiple Linear Regression</vt:lpstr>
      <vt:lpstr>Adjusted R-Squared</vt:lpstr>
      <vt:lpstr>Assumptions: Multicollinearity</vt:lpstr>
      <vt:lpstr>Assessing Multicollinearity: VIF</vt:lpstr>
      <vt:lpstr>Comparing Models with anova()</vt:lpstr>
      <vt:lpstr>Interaction Effects</vt:lpstr>
      <vt:lpstr>Interaction Effect R Example</vt:lpstr>
      <vt:lpstr>Additional Useful Links for Learning Linear Regression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 in R</dc:title>
  <dc:creator>Kelsey Huntzberry</dc:creator>
  <cp:lastModifiedBy>Kelsey Huntzberry</cp:lastModifiedBy>
  <cp:revision>172</cp:revision>
  <dcterms:created xsi:type="dcterms:W3CDTF">2019-08-31T03:48:10Z</dcterms:created>
  <dcterms:modified xsi:type="dcterms:W3CDTF">2020-05-21T04:55:50Z</dcterms:modified>
</cp:coreProperties>
</file>