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65" r:id="rId2"/>
    <p:sldId id="386" r:id="rId3"/>
    <p:sldId id="369" r:id="rId4"/>
    <p:sldId id="370" r:id="rId5"/>
    <p:sldId id="375" r:id="rId6"/>
    <p:sldId id="376" r:id="rId7"/>
    <p:sldId id="371" r:id="rId8"/>
    <p:sldId id="373" r:id="rId9"/>
    <p:sldId id="381" r:id="rId10"/>
    <p:sldId id="372" r:id="rId11"/>
    <p:sldId id="431" r:id="rId12"/>
    <p:sldId id="432" r:id="rId13"/>
    <p:sldId id="420" r:id="rId14"/>
    <p:sldId id="433" r:id="rId15"/>
    <p:sldId id="374" r:id="rId16"/>
    <p:sldId id="377" r:id="rId17"/>
    <p:sldId id="397" r:id="rId18"/>
    <p:sldId id="404" r:id="rId19"/>
    <p:sldId id="408" r:id="rId20"/>
    <p:sldId id="399" r:id="rId21"/>
    <p:sldId id="418" r:id="rId22"/>
    <p:sldId id="400" r:id="rId23"/>
    <p:sldId id="406" r:id="rId24"/>
    <p:sldId id="356" r:id="rId25"/>
  </p:sldIdLst>
  <p:sldSz cx="12188825" cy="6858000"/>
  <p:notesSz cx="6858000" cy="9144000"/>
  <p:custDataLst>
    <p:tags r:id="rId2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F9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5958" autoAdjust="0"/>
    <p:restoredTop sz="91398" autoAdjust="0"/>
  </p:normalViewPr>
  <p:slideViewPr>
    <p:cSldViewPr showGuides="1">
      <p:cViewPr varScale="1">
        <p:scale>
          <a:sx n="125" d="100"/>
          <a:sy n="125" d="100"/>
        </p:scale>
        <p:origin x="592" y="176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5" d="100"/>
          <a:sy n="85" d="100"/>
        </p:scale>
        <p:origin x="3928" y="1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088EAF-6ECA-4616-85EF-35AA19C641F3}" type="datetimeFigureOut">
              <a:rPr lang="en-US"/>
              <a:t>5/23/20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F912AB-2776-42F2-A957-313FC7EFEDB9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320657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BD2D7A-D230-4F91-BD59-0A39C2703BA8}" type="datetimeFigureOut">
              <a:rPr lang="en-US"/>
              <a:t>5/23/20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dirty="0"/>
              <a:t>Click to edit Master text styles</a:t>
            </a:r>
          </a:p>
          <a:p>
            <a:pPr lvl="1"/>
            <a:r>
              <a:rPr dirty="0"/>
              <a:t>Second level</a:t>
            </a:r>
          </a:p>
          <a:p>
            <a:pPr lvl="2"/>
            <a:r>
              <a:rPr dirty="0"/>
              <a:t>Third level</a:t>
            </a:r>
          </a:p>
          <a:p>
            <a:pPr lvl="3"/>
            <a:r>
              <a:rPr dirty="0"/>
              <a:t>Fourth level</a:t>
            </a:r>
          </a:p>
          <a:p>
            <a:pPr lvl="4"/>
            <a:r>
              <a:rPr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199CD-3E1B-4AE6-990F-76F925F5EA9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76579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7470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080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5184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0837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2675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0275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4251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071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7477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2095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2189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4933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9045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3065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2477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0717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2503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38713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5111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5214" y="1828800"/>
            <a:ext cx="8229600" cy="28956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5213" y="4800600"/>
            <a:ext cx="8229600" cy="12192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94999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5/23/20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38254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9614" y="2514600"/>
            <a:ext cx="8692399" cy="281940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800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3" y="5410200"/>
            <a:ext cx="8687333" cy="6096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5/23/20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61813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4781" y="1905001"/>
            <a:ext cx="4419599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29183" y="1905001"/>
            <a:ext cx="4419600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5/23/20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25340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1" y="1905000"/>
            <a:ext cx="441655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411" y="2743201"/>
            <a:ext cx="441655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49861" y="1905000"/>
            <a:ext cx="441655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9861" y="2743201"/>
            <a:ext cx="441655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5/23/20</a:t>
            </a:fld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08419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5/23/20</a:t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26631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5/23/20</a:t>
            </a:fld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07540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b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1414" y="685800"/>
            <a:ext cx="6400800" cy="5334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5/23/20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44981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b="0" i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4951414" y="685800"/>
            <a:ext cx="6400799" cy="5334000"/>
          </a:xfrm>
          <a:solidFill>
            <a:schemeClr val="bg2"/>
          </a:solidFill>
          <a:ln w="76200">
            <a:solidFill>
              <a:schemeClr val="tx1"/>
            </a:solidFill>
            <a:miter lim="800000"/>
          </a:ln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pPr/>
              <a:t>5/23/20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49172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5/23/20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60095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2412" y="381001"/>
            <a:ext cx="1524001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2412" y="381001"/>
            <a:ext cx="7391399" cy="5638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5/23/20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79035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1904999"/>
            <a:ext cx="9134391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2413" y="6400800"/>
            <a:ext cx="655319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6422" y="6400800"/>
            <a:ext cx="144938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F41C87-7AD9-4845-A077-840E4A0F3F06}" type="datetimeFigureOut">
              <a:rPr lang="en-US" smtClean="0"/>
              <a:pPr/>
              <a:t>5/23/20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28211" y="6400800"/>
            <a:ext cx="838201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013F82-EE5E-44EE-A61D-E31C6657F2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0599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1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63550" indent="-231775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SzPct val="10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2625" indent="-21907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57250" indent="-17462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30288" indent="-17303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380744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554480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39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065212" y="1524000"/>
            <a:ext cx="8229600" cy="2895600"/>
          </a:xfrm>
        </p:spPr>
        <p:txBody>
          <a:bodyPr/>
          <a:lstStyle/>
          <a:p>
            <a:r>
              <a:rPr lang="en-US" dirty="0"/>
              <a:t>Introduction to R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217612" y="4419600"/>
            <a:ext cx="10058400" cy="1219200"/>
          </a:xfrm>
        </p:spPr>
        <p:txBody>
          <a:bodyPr>
            <a:normAutofit/>
          </a:bodyPr>
          <a:lstStyle/>
          <a:p>
            <a:r>
              <a:rPr lang="it-IT" sz="3600" dirty="0" err="1">
                <a:solidFill>
                  <a:schemeClr val="tx1"/>
                </a:solidFill>
              </a:rPr>
              <a:t>Indexing</a:t>
            </a:r>
            <a:r>
              <a:rPr lang="it-IT" sz="3600" dirty="0">
                <a:solidFill>
                  <a:schemeClr val="tx1"/>
                </a:solidFill>
              </a:rPr>
              <a:t> </a:t>
            </a:r>
            <a:r>
              <a:rPr lang="it-IT" sz="3600" dirty="0" err="1">
                <a:solidFill>
                  <a:schemeClr val="tx1"/>
                </a:solidFill>
              </a:rPr>
              <a:t>vectors</a:t>
            </a:r>
            <a:r>
              <a:rPr lang="it-IT" sz="3600" dirty="0">
                <a:solidFill>
                  <a:schemeClr val="tx1"/>
                </a:solidFill>
              </a:rPr>
              <a:t> and data </a:t>
            </a:r>
            <a:r>
              <a:rPr lang="it-IT" sz="3600" dirty="0" err="1">
                <a:solidFill>
                  <a:schemeClr val="tx1"/>
                </a:solidFill>
              </a:rPr>
              <a:t>frames</a:t>
            </a:r>
            <a:endParaRPr lang="it-IT" sz="2800" dirty="0"/>
          </a:p>
          <a:p>
            <a:r>
              <a:rPr lang="it-IT" sz="2800" dirty="0"/>
              <a:t>	By Kelsey Huntzberry, MPH</a:t>
            </a:r>
          </a:p>
        </p:txBody>
      </p:sp>
    </p:spTree>
    <p:extLst>
      <p:ext uri="{BB962C8B-B14F-4D97-AF65-F5344CB8AC3E}">
        <p14:creationId xmlns:p14="http://schemas.microsoft.com/office/powerpoint/2010/main" val="2808920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12EAD-3797-E941-965B-6BFACFF7D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3412" y="1600200"/>
            <a:ext cx="8534400" cy="2819400"/>
          </a:xfrm>
        </p:spPr>
        <p:txBody>
          <a:bodyPr>
            <a:normAutofit/>
          </a:bodyPr>
          <a:lstStyle/>
          <a:p>
            <a:pPr algn="ctr"/>
            <a:r>
              <a:rPr lang="en-US" sz="6600" dirty="0">
                <a:latin typeface="Arial" panose="020B0604020202020204" pitchFamily="34" charset="0"/>
                <a:cs typeface="Arial" panose="020B0604020202020204" pitchFamily="34" charset="0"/>
              </a:rPr>
              <a:t>Indexing with Vectors &amp; Data Frames</a:t>
            </a:r>
          </a:p>
        </p:txBody>
      </p:sp>
    </p:spTree>
    <p:extLst>
      <p:ext uri="{BB962C8B-B14F-4D97-AF65-F5344CB8AC3E}">
        <p14:creationId xmlns:p14="http://schemas.microsoft.com/office/powerpoint/2010/main" val="4059500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179513" y="0"/>
            <a:ext cx="9334499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Indexing Using Position with Vectors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217612" y="1676400"/>
            <a:ext cx="9982200" cy="4648200"/>
          </a:xfrm>
        </p:spPr>
        <p:txBody>
          <a:bodyPr numCol="1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Each position on a vector has a numeric position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Indexing uses a value’s numeric position or value to subset a vector or data frame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Python Users: Indexing starts at 1 in R!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Example using vector above: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80000"/>
              </a:lnSpc>
              <a:spcAft>
                <a:spcPts val="200"/>
              </a:spcAft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80000"/>
              </a:lnSpc>
              <a:spcAft>
                <a:spcPts val="200"/>
              </a:spcAft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EF92990-FCC7-444C-ACC3-444E97FCD36D}"/>
              </a:ext>
            </a:extLst>
          </p:cNvPr>
          <p:cNvGrpSpPr/>
          <p:nvPr/>
        </p:nvGrpSpPr>
        <p:grpSpPr>
          <a:xfrm>
            <a:off x="1598612" y="2438400"/>
            <a:ext cx="9109213" cy="995065"/>
            <a:chOff x="1598612" y="2438400"/>
            <a:chExt cx="9109213" cy="995065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C8892838-F2D3-FD4E-AE35-18C7DD57FF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3077"/>
            <a:stretch/>
          </p:blipFill>
          <p:spPr>
            <a:xfrm>
              <a:off x="1598612" y="2438400"/>
              <a:ext cx="9109213" cy="381000"/>
            </a:xfrm>
            <a:prstGeom prst="rect">
              <a:avLst/>
            </a:prstGeom>
            <a:ln w="22225">
              <a:solidFill>
                <a:schemeClr val="tx1"/>
              </a:solidFill>
            </a:ln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D7DC44B3-7C9A-A343-8EB1-869723424CC5}"/>
                </a:ext>
              </a:extLst>
            </p:cNvPr>
            <p:cNvSpPr txBox="1"/>
            <p:nvPr/>
          </p:nvSpPr>
          <p:spPr>
            <a:xfrm>
              <a:off x="4037012" y="2971800"/>
              <a:ext cx="381000" cy="461665"/>
            </a:xfrm>
            <a:prstGeom prst="rect">
              <a:avLst/>
            </a:prstGeom>
            <a:noFill/>
            <a:ln>
              <a:solidFill>
                <a:srgbClr val="DF9E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38D4CCB-6455-AE4D-9508-F734F8257B6E}"/>
                </a:ext>
              </a:extLst>
            </p:cNvPr>
            <p:cNvSpPr txBox="1"/>
            <p:nvPr/>
          </p:nvSpPr>
          <p:spPr>
            <a:xfrm>
              <a:off x="9371012" y="2971800"/>
              <a:ext cx="381000" cy="461665"/>
            </a:xfrm>
            <a:prstGeom prst="rect">
              <a:avLst/>
            </a:prstGeom>
            <a:noFill/>
            <a:ln>
              <a:solidFill>
                <a:srgbClr val="DF9E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3D5B55B-1C29-5849-9F07-6C393D428CC5}"/>
                </a:ext>
              </a:extLst>
            </p:cNvPr>
            <p:cNvSpPr txBox="1"/>
            <p:nvPr/>
          </p:nvSpPr>
          <p:spPr>
            <a:xfrm>
              <a:off x="7313612" y="2971800"/>
              <a:ext cx="381000" cy="461665"/>
            </a:xfrm>
            <a:prstGeom prst="rect">
              <a:avLst/>
            </a:prstGeom>
            <a:noFill/>
            <a:ln>
              <a:solidFill>
                <a:srgbClr val="DF9E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41BE4F4-1413-D44F-9F18-546BC0B8E030}"/>
                </a:ext>
              </a:extLst>
            </p:cNvPr>
            <p:cNvSpPr txBox="1"/>
            <p:nvPr/>
          </p:nvSpPr>
          <p:spPr>
            <a:xfrm>
              <a:off x="5637212" y="2971800"/>
              <a:ext cx="381000" cy="461665"/>
            </a:xfrm>
            <a:prstGeom prst="rect">
              <a:avLst/>
            </a:prstGeom>
            <a:noFill/>
            <a:ln>
              <a:solidFill>
                <a:srgbClr val="DF9E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4F754B9-8739-2B4F-9098-166F83E316DD}"/>
                </a:ext>
              </a:extLst>
            </p:cNvPr>
            <p:cNvSpPr txBox="1"/>
            <p:nvPr/>
          </p:nvSpPr>
          <p:spPr>
            <a:xfrm>
              <a:off x="1598612" y="2971800"/>
              <a:ext cx="1447800" cy="461665"/>
            </a:xfrm>
            <a:prstGeom prst="rect">
              <a:avLst/>
            </a:prstGeom>
            <a:noFill/>
            <a:ln>
              <a:solidFill>
                <a:srgbClr val="DF9E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Positions</a:t>
              </a:r>
            </a:p>
          </p:txBody>
        </p:sp>
        <p:sp>
          <p:nvSpPr>
            <p:cNvPr id="3" name="Right Arrow 2">
              <a:extLst>
                <a:ext uri="{FF2B5EF4-FFF2-40B4-BE49-F238E27FC236}">
                  <a16:creationId xmlns:a16="http://schemas.microsoft.com/office/drawing/2014/main" id="{A245CB7E-7EE6-9B43-A57B-428460F8D50D}"/>
                </a:ext>
              </a:extLst>
            </p:cNvPr>
            <p:cNvSpPr/>
            <p:nvPr/>
          </p:nvSpPr>
          <p:spPr>
            <a:xfrm>
              <a:off x="3275012" y="3048000"/>
              <a:ext cx="533400" cy="3048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271A0E7D-596A-6F4D-B103-AA05246180E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56"/>
          <a:stretch/>
        </p:blipFill>
        <p:spPr>
          <a:xfrm>
            <a:off x="5713412" y="5257800"/>
            <a:ext cx="2447710" cy="1371601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183783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179513" y="0"/>
            <a:ext cx="9334499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Indexing Using Position with Vectors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217612" y="1676400"/>
            <a:ext cx="9982200" cy="4648200"/>
          </a:xfrm>
        </p:spPr>
        <p:txBody>
          <a:bodyPr numCol="1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You can also reference a range of consecutive values with indexing using a 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Example using vector above: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80000"/>
              </a:lnSpc>
              <a:spcAft>
                <a:spcPts val="200"/>
              </a:spcAft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80000"/>
              </a:lnSpc>
              <a:spcAft>
                <a:spcPts val="200"/>
              </a:spcAft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2CAA796-C00B-C14A-BDE0-F667D6F855A4}"/>
              </a:ext>
            </a:extLst>
          </p:cNvPr>
          <p:cNvGrpSpPr/>
          <p:nvPr/>
        </p:nvGrpSpPr>
        <p:grpSpPr>
          <a:xfrm>
            <a:off x="1598612" y="2743200"/>
            <a:ext cx="9109213" cy="995065"/>
            <a:chOff x="1598612" y="2438400"/>
            <a:chExt cx="9109213" cy="995065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C8892838-F2D3-FD4E-AE35-18C7DD57FF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3077"/>
            <a:stretch/>
          </p:blipFill>
          <p:spPr>
            <a:xfrm>
              <a:off x="1598612" y="2438400"/>
              <a:ext cx="9109213" cy="381000"/>
            </a:xfrm>
            <a:prstGeom prst="rect">
              <a:avLst/>
            </a:prstGeom>
            <a:ln w="22225">
              <a:solidFill>
                <a:schemeClr val="tx1"/>
              </a:solidFill>
            </a:ln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D7DC44B3-7C9A-A343-8EB1-869723424CC5}"/>
                </a:ext>
              </a:extLst>
            </p:cNvPr>
            <p:cNvSpPr txBox="1"/>
            <p:nvPr/>
          </p:nvSpPr>
          <p:spPr>
            <a:xfrm>
              <a:off x="4037012" y="2971800"/>
              <a:ext cx="381000" cy="461665"/>
            </a:xfrm>
            <a:prstGeom prst="rect">
              <a:avLst/>
            </a:prstGeom>
            <a:noFill/>
            <a:ln>
              <a:solidFill>
                <a:srgbClr val="DF9E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38D4CCB-6455-AE4D-9508-F734F8257B6E}"/>
                </a:ext>
              </a:extLst>
            </p:cNvPr>
            <p:cNvSpPr txBox="1"/>
            <p:nvPr/>
          </p:nvSpPr>
          <p:spPr>
            <a:xfrm>
              <a:off x="9371012" y="2971800"/>
              <a:ext cx="381000" cy="461665"/>
            </a:xfrm>
            <a:prstGeom prst="rect">
              <a:avLst/>
            </a:prstGeom>
            <a:noFill/>
            <a:ln>
              <a:solidFill>
                <a:srgbClr val="DF9E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3D5B55B-1C29-5849-9F07-6C393D428CC5}"/>
                </a:ext>
              </a:extLst>
            </p:cNvPr>
            <p:cNvSpPr txBox="1"/>
            <p:nvPr/>
          </p:nvSpPr>
          <p:spPr>
            <a:xfrm>
              <a:off x="7313612" y="2971800"/>
              <a:ext cx="381000" cy="461665"/>
            </a:xfrm>
            <a:prstGeom prst="rect">
              <a:avLst/>
            </a:prstGeom>
            <a:noFill/>
            <a:ln>
              <a:solidFill>
                <a:srgbClr val="DF9E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41BE4F4-1413-D44F-9F18-546BC0B8E030}"/>
                </a:ext>
              </a:extLst>
            </p:cNvPr>
            <p:cNvSpPr txBox="1"/>
            <p:nvPr/>
          </p:nvSpPr>
          <p:spPr>
            <a:xfrm>
              <a:off x="5637212" y="2971800"/>
              <a:ext cx="381000" cy="461665"/>
            </a:xfrm>
            <a:prstGeom prst="rect">
              <a:avLst/>
            </a:prstGeom>
            <a:noFill/>
            <a:ln>
              <a:solidFill>
                <a:srgbClr val="DF9E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4F754B9-8739-2B4F-9098-166F83E316DD}"/>
                </a:ext>
              </a:extLst>
            </p:cNvPr>
            <p:cNvSpPr txBox="1"/>
            <p:nvPr/>
          </p:nvSpPr>
          <p:spPr>
            <a:xfrm>
              <a:off x="1598612" y="2971800"/>
              <a:ext cx="1447800" cy="461665"/>
            </a:xfrm>
            <a:prstGeom prst="rect">
              <a:avLst/>
            </a:prstGeom>
            <a:noFill/>
            <a:ln>
              <a:solidFill>
                <a:srgbClr val="DF9E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Positions</a:t>
              </a:r>
            </a:p>
          </p:txBody>
        </p:sp>
        <p:sp>
          <p:nvSpPr>
            <p:cNvPr id="3" name="Right Arrow 2">
              <a:extLst>
                <a:ext uri="{FF2B5EF4-FFF2-40B4-BE49-F238E27FC236}">
                  <a16:creationId xmlns:a16="http://schemas.microsoft.com/office/drawing/2014/main" id="{A245CB7E-7EE6-9B43-A57B-428460F8D50D}"/>
                </a:ext>
              </a:extLst>
            </p:cNvPr>
            <p:cNvSpPr/>
            <p:nvPr/>
          </p:nvSpPr>
          <p:spPr>
            <a:xfrm>
              <a:off x="3275012" y="3048000"/>
              <a:ext cx="533400" cy="3048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4058D013-FDEF-3D4E-8EB0-2D1B630A7C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012" y="4800600"/>
            <a:ext cx="5789319" cy="12954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389913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179513" y="0"/>
            <a:ext cx="9334499" cy="1371600"/>
          </a:xfrm>
        </p:spPr>
        <p:txBody>
          <a:bodyPr/>
          <a:lstStyle/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Subetting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Vector Based on Value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217612" y="1676400"/>
            <a:ext cx="9982200" cy="4648200"/>
          </a:xfrm>
        </p:spPr>
        <p:txBody>
          <a:bodyPr numCol="1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You can also subset a vector based on its value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For example, we can pull all values greater than or equal to 0.40 in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fruit.prices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80000"/>
              </a:lnSpc>
              <a:spcAft>
                <a:spcPts val="200"/>
              </a:spcAft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First create a logical vector for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fruit.prices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80000"/>
              </a:lnSpc>
              <a:spcAft>
                <a:spcPts val="200"/>
              </a:spcAft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This will return a logical vector (i.e. TRUE/FALSE)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80000"/>
              </a:lnSpc>
              <a:spcAft>
                <a:spcPts val="200"/>
              </a:spcAft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80000"/>
              </a:lnSpc>
              <a:spcAft>
                <a:spcPts val="200"/>
              </a:spcAft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8414FF2-89C7-5E4D-B0B4-2E1B3517C9C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348" t="38574" r="22723" b="41590"/>
          <a:stretch/>
        </p:blipFill>
        <p:spPr>
          <a:xfrm>
            <a:off x="3351212" y="4191000"/>
            <a:ext cx="3669708" cy="3048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146990F-DDD0-414A-9F8E-CF5F346EEF2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5418"/>
          <a:stretch/>
        </p:blipFill>
        <p:spPr>
          <a:xfrm>
            <a:off x="3351212" y="5257800"/>
            <a:ext cx="5107779" cy="6858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301C19A-6684-724B-98E8-156F60A1A7E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" r="14710" b="60324"/>
          <a:stretch/>
        </p:blipFill>
        <p:spPr>
          <a:xfrm>
            <a:off x="3351211" y="2743200"/>
            <a:ext cx="4351307" cy="6096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119311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989012" y="0"/>
            <a:ext cx="9334499" cy="1371600"/>
          </a:xfrm>
        </p:spPr>
        <p:txBody>
          <a:bodyPr/>
          <a:lstStyle/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Subetting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Vector Based on Value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989012" y="1828800"/>
            <a:ext cx="4800600" cy="4648200"/>
          </a:xfrm>
        </p:spPr>
        <p:txBody>
          <a:bodyPr numCol="1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 logical vector is stored in 1s and 0s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TRUE is stored as 1 with a length of 1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FALSE is stored 0 with a length of 0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When indexing: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If there is a 1, the value is returned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If there is a 0, the value is dropped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80000"/>
              </a:lnSpc>
              <a:spcAft>
                <a:spcPts val="200"/>
              </a:spcAft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80000"/>
              </a:lnSpc>
              <a:spcAft>
                <a:spcPts val="200"/>
              </a:spcAft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80000"/>
              </a:lnSpc>
              <a:spcAft>
                <a:spcPts val="200"/>
              </a:spcAft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71BB372-65D2-5443-97BB-E592CC804EE8}"/>
              </a:ext>
            </a:extLst>
          </p:cNvPr>
          <p:cNvGrpSpPr/>
          <p:nvPr/>
        </p:nvGrpSpPr>
        <p:grpSpPr>
          <a:xfrm>
            <a:off x="6246812" y="2057400"/>
            <a:ext cx="5549947" cy="3581400"/>
            <a:chOff x="6261844" y="2209800"/>
            <a:chExt cx="5549947" cy="3581400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1146990F-DDD0-414A-9F8E-CF5F346EEF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55418"/>
            <a:stretch/>
          </p:blipFill>
          <p:spPr>
            <a:xfrm>
              <a:off x="6704012" y="3733800"/>
              <a:ext cx="5107779" cy="685800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9301C19A-6684-724B-98E8-156F60A1A7E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1" r="14710" b="60324"/>
            <a:stretch/>
          </p:blipFill>
          <p:spPr>
            <a:xfrm>
              <a:off x="6704012" y="2895600"/>
              <a:ext cx="4351307" cy="609600"/>
            </a:xfrm>
            <a:prstGeom prst="rect">
              <a:avLst/>
            </a:prstGeom>
          </p:spPr>
        </p:pic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BF4BB43F-C9E0-9645-82FA-18B7D07B03D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4012" y="5181600"/>
              <a:ext cx="3062868" cy="609600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A1FC4819-2C17-9440-B2B9-C9D285662A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5348" t="38574" r="22723" b="41590"/>
            <a:stretch/>
          </p:blipFill>
          <p:spPr>
            <a:xfrm>
              <a:off x="6704012" y="4648200"/>
              <a:ext cx="3669708" cy="304800"/>
            </a:xfrm>
            <a:prstGeom prst="rect">
              <a:avLst/>
            </a:prstGeom>
          </p:spPr>
        </p:pic>
        <p:sp>
          <p:nvSpPr>
            <p:cNvPr id="11" name="Curved Up Arrow 10">
              <a:extLst>
                <a:ext uri="{FF2B5EF4-FFF2-40B4-BE49-F238E27FC236}">
                  <a16:creationId xmlns:a16="http://schemas.microsoft.com/office/drawing/2014/main" id="{436F49CA-A181-D344-A7DA-27FF2654FE8A}"/>
                </a:ext>
              </a:extLst>
            </p:cNvPr>
            <p:cNvSpPr/>
            <p:nvPr/>
          </p:nvSpPr>
          <p:spPr>
            <a:xfrm rot="5245322">
              <a:off x="6097948" y="5048194"/>
              <a:ext cx="676302" cy="348507"/>
            </a:xfrm>
            <a:prstGeom prst="curved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2" name="Curved Up Arrow 11">
              <a:extLst>
                <a:ext uri="{FF2B5EF4-FFF2-40B4-BE49-F238E27FC236}">
                  <a16:creationId xmlns:a16="http://schemas.microsoft.com/office/drawing/2014/main" id="{A5B5AD9F-909E-8D43-8FD4-A5567F7D61CF}"/>
                </a:ext>
              </a:extLst>
            </p:cNvPr>
            <p:cNvSpPr/>
            <p:nvPr/>
          </p:nvSpPr>
          <p:spPr>
            <a:xfrm rot="5245322">
              <a:off x="6097948" y="4286193"/>
              <a:ext cx="676302" cy="348507"/>
            </a:xfrm>
            <a:prstGeom prst="curved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7" name="Curved Up Arrow 16">
              <a:extLst>
                <a:ext uri="{FF2B5EF4-FFF2-40B4-BE49-F238E27FC236}">
                  <a16:creationId xmlns:a16="http://schemas.microsoft.com/office/drawing/2014/main" id="{5B2AE09E-2047-6343-B5FD-E88AA3A04764}"/>
                </a:ext>
              </a:extLst>
            </p:cNvPr>
            <p:cNvSpPr/>
            <p:nvPr/>
          </p:nvSpPr>
          <p:spPr>
            <a:xfrm rot="5245322">
              <a:off x="6097947" y="3524192"/>
              <a:ext cx="676302" cy="348507"/>
            </a:xfrm>
            <a:prstGeom prst="curved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AD888249-55B0-3840-9B59-E2D4D81A21B3}"/>
                </a:ext>
              </a:extLst>
            </p:cNvPr>
            <p:cNvSpPr txBox="1"/>
            <p:nvPr/>
          </p:nvSpPr>
          <p:spPr>
            <a:xfrm>
              <a:off x="6704012" y="2209800"/>
              <a:ext cx="32004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latin typeface="Arial" panose="020B0604020202020204" pitchFamily="34" charset="0"/>
                  <a:cs typeface="Arial" panose="020B0604020202020204" pitchFamily="34" charset="0"/>
                </a:rPr>
                <a:t>Example: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8337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179513" y="0"/>
            <a:ext cx="9334499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Indexing Using Position with Data Frames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217612" y="1676400"/>
            <a:ext cx="5867400" cy="4648200"/>
          </a:xfrm>
        </p:spPr>
        <p:txBody>
          <a:bodyPr numCol="1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Indexing works similarly on a data frame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first number is the row position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second number is the column position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80000"/>
              </a:lnSpc>
              <a:spcAft>
                <a:spcPts val="200"/>
              </a:spcAft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80000"/>
              </a:lnSpc>
              <a:spcAft>
                <a:spcPts val="200"/>
              </a:spcAft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4F754B9-8739-2B4F-9098-166F83E316DD}"/>
              </a:ext>
            </a:extLst>
          </p:cNvPr>
          <p:cNvSpPr txBox="1"/>
          <p:nvPr/>
        </p:nvSpPr>
        <p:spPr>
          <a:xfrm>
            <a:off x="9294812" y="5029200"/>
            <a:ext cx="1828800" cy="52322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Positions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81B8E40-5727-0547-AEA6-CE7EC94E86B5}"/>
              </a:ext>
            </a:extLst>
          </p:cNvPr>
          <p:cNvGrpSpPr/>
          <p:nvPr/>
        </p:nvGrpSpPr>
        <p:grpSpPr>
          <a:xfrm>
            <a:off x="7389812" y="1905000"/>
            <a:ext cx="4612341" cy="2900065"/>
            <a:chOff x="7161212" y="2057400"/>
            <a:chExt cx="4612341" cy="2900065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D7DC44B3-7C9A-A343-8EB1-869723424CC5}"/>
                </a:ext>
              </a:extLst>
            </p:cNvPr>
            <p:cNvSpPr txBox="1"/>
            <p:nvPr/>
          </p:nvSpPr>
          <p:spPr>
            <a:xfrm>
              <a:off x="7161212" y="2971800"/>
              <a:ext cx="381000" cy="461665"/>
            </a:xfrm>
            <a:prstGeom prst="rect">
              <a:avLst/>
            </a:prstGeom>
            <a:noFill/>
            <a:ln w="19050">
              <a:solidFill>
                <a:srgbClr val="DF9E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38D4CCB-6455-AE4D-9508-F734F8257B6E}"/>
                </a:ext>
              </a:extLst>
            </p:cNvPr>
            <p:cNvSpPr txBox="1"/>
            <p:nvPr/>
          </p:nvSpPr>
          <p:spPr>
            <a:xfrm>
              <a:off x="7161212" y="4495800"/>
              <a:ext cx="381000" cy="461665"/>
            </a:xfrm>
            <a:prstGeom prst="rect">
              <a:avLst/>
            </a:prstGeom>
            <a:noFill/>
            <a:ln w="19050">
              <a:solidFill>
                <a:srgbClr val="DF9E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3D5B55B-1C29-5849-9F07-6C393D428CC5}"/>
                </a:ext>
              </a:extLst>
            </p:cNvPr>
            <p:cNvSpPr txBox="1"/>
            <p:nvPr/>
          </p:nvSpPr>
          <p:spPr>
            <a:xfrm>
              <a:off x="7161212" y="4038600"/>
              <a:ext cx="381000" cy="461665"/>
            </a:xfrm>
            <a:prstGeom prst="rect">
              <a:avLst/>
            </a:prstGeom>
            <a:noFill/>
            <a:ln w="19050">
              <a:solidFill>
                <a:srgbClr val="DF9E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41BE4F4-1413-D44F-9F18-546BC0B8E030}"/>
                </a:ext>
              </a:extLst>
            </p:cNvPr>
            <p:cNvSpPr txBox="1"/>
            <p:nvPr/>
          </p:nvSpPr>
          <p:spPr>
            <a:xfrm>
              <a:off x="7161212" y="3505200"/>
              <a:ext cx="381000" cy="461665"/>
            </a:xfrm>
            <a:prstGeom prst="rect">
              <a:avLst/>
            </a:prstGeom>
            <a:noFill/>
            <a:ln w="19050">
              <a:solidFill>
                <a:srgbClr val="DF9E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27D70A25-0E93-984D-BB25-85689BDAEB1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94612" y="2667000"/>
              <a:ext cx="4078941" cy="2286000"/>
            </a:xfrm>
            <a:prstGeom prst="rect">
              <a:avLst/>
            </a:prstGeom>
            <a:ln w="19050">
              <a:solidFill>
                <a:schemeClr val="tx1"/>
              </a:solidFill>
            </a:ln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9CC223A-A3D0-0A4A-A251-FA405AF9A8FA}"/>
                </a:ext>
              </a:extLst>
            </p:cNvPr>
            <p:cNvSpPr txBox="1"/>
            <p:nvPr/>
          </p:nvSpPr>
          <p:spPr>
            <a:xfrm>
              <a:off x="9294812" y="2057400"/>
              <a:ext cx="381000" cy="461665"/>
            </a:xfrm>
            <a:prstGeom prst="rect">
              <a:avLst/>
            </a:prstGeom>
            <a:noFill/>
            <a:ln w="19050">
              <a:solidFill>
                <a:srgbClr val="DF9E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51617E4-FE79-AB4E-BFD9-62CDC01BD00E}"/>
                </a:ext>
              </a:extLst>
            </p:cNvPr>
            <p:cNvSpPr txBox="1"/>
            <p:nvPr/>
          </p:nvSpPr>
          <p:spPr>
            <a:xfrm>
              <a:off x="11047412" y="2057400"/>
              <a:ext cx="381000" cy="461665"/>
            </a:xfrm>
            <a:prstGeom prst="rect">
              <a:avLst/>
            </a:prstGeom>
            <a:noFill/>
            <a:ln w="19050">
              <a:solidFill>
                <a:srgbClr val="DF9E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650339B0-6B64-8347-9EAC-D2394038348F}"/>
              </a:ext>
            </a:extLst>
          </p:cNvPr>
          <p:cNvGrpSpPr/>
          <p:nvPr/>
        </p:nvGrpSpPr>
        <p:grpSpPr>
          <a:xfrm>
            <a:off x="2894012" y="3581400"/>
            <a:ext cx="4038600" cy="2773328"/>
            <a:chOff x="3122612" y="3721979"/>
            <a:chExt cx="4038600" cy="2773328"/>
          </a:xfrm>
        </p:grpSpPr>
        <p:sp>
          <p:nvSpPr>
            <p:cNvPr id="28" name="Right Arrow 27">
              <a:extLst>
                <a:ext uri="{FF2B5EF4-FFF2-40B4-BE49-F238E27FC236}">
                  <a16:creationId xmlns:a16="http://schemas.microsoft.com/office/drawing/2014/main" id="{77DB20FE-9D8F-1449-83BE-AEB5A71E8B80}"/>
                </a:ext>
              </a:extLst>
            </p:cNvPr>
            <p:cNvSpPr/>
            <p:nvPr/>
          </p:nvSpPr>
          <p:spPr>
            <a:xfrm rot="19008555">
              <a:off x="4638070" y="4228185"/>
              <a:ext cx="645204" cy="23043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7BD1916C-3730-B84D-A01E-76816496E1D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2162" r="75947" b="923"/>
            <a:stretch/>
          </p:blipFill>
          <p:spPr>
            <a:xfrm>
              <a:off x="5027612" y="5715000"/>
              <a:ext cx="762000" cy="780307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97829488-4602-254D-AC1E-AD743E3A89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517" t="271" b="62432"/>
            <a:stretch/>
          </p:blipFill>
          <p:spPr>
            <a:xfrm>
              <a:off x="3275012" y="3721979"/>
              <a:ext cx="2518430" cy="390764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31" name="Right Arrow 30">
              <a:extLst>
                <a:ext uri="{FF2B5EF4-FFF2-40B4-BE49-F238E27FC236}">
                  <a16:creationId xmlns:a16="http://schemas.microsoft.com/office/drawing/2014/main" id="{D92F0AA3-96BD-3E4E-B2C3-62BFB000C0DD}"/>
                </a:ext>
              </a:extLst>
            </p:cNvPr>
            <p:cNvSpPr/>
            <p:nvPr/>
          </p:nvSpPr>
          <p:spPr>
            <a:xfrm rot="13453005">
              <a:off x="5398748" y="4228335"/>
              <a:ext cx="637625" cy="23013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ABDBD2C-2223-8D44-9CB5-E80DE0A7DA70}"/>
                </a:ext>
              </a:extLst>
            </p:cNvPr>
            <p:cNvSpPr txBox="1"/>
            <p:nvPr/>
          </p:nvSpPr>
          <p:spPr>
            <a:xfrm>
              <a:off x="4113212" y="4648201"/>
              <a:ext cx="9906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dirty="0">
                  <a:latin typeface="Arial" panose="020B0604020202020204" pitchFamily="34" charset="0"/>
                  <a:cs typeface="Arial" panose="020B0604020202020204" pitchFamily="34" charset="0"/>
                </a:rPr>
                <a:t>Row 3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DB20BBFC-9291-BA4E-A0D4-8FDDC6C93CC6}"/>
                </a:ext>
              </a:extLst>
            </p:cNvPr>
            <p:cNvSpPr txBox="1"/>
            <p:nvPr/>
          </p:nvSpPr>
          <p:spPr>
            <a:xfrm>
              <a:off x="5713412" y="4648201"/>
              <a:ext cx="14478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dirty="0">
                  <a:latin typeface="Arial" panose="020B0604020202020204" pitchFamily="34" charset="0"/>
                  <a:cs typeface="Arial" panose="020B0604020202020204" pitchFamily="34" charset="0"/>
                </a:rPr>
                <a:t>Column 2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714778D7-7679-7648-A6A9-FF2D1DC89C21}"/>
                </a:ext>
              </a:extLst>
            </p:cNvPr>
            <p:cNvSpPr txBox="1"/>
            <p:nvPr/>
          </p:nvSpPr>
          <p:spPr>
            <a:xfrm>
              <a:off x="3122612" y="5257801"/>
              <a:ext cx="1828800" cy="523220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latin typeface="Arial" panose="020B0604020202020204" pitchFamily="34" charset="0"/>
                  <a:cs typeface="Arial" panose="020B0604020202020204" pitchFamily="34" charset="0"/>
                </a:rPr>
                <a:t>Returns: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42453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608012" y="-152400"/>
            <a:ext cx="11163299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Pulling Full Rows and Columns from a Data Frame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912812" y="1676400"/>
            <a:ext cx="6096000" cy="4648200"/>
          </a:xfrm>
        </p:spPr>
        <p:txBody>
          <a:bodyPr numCol="1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To pull a full column, leave the row number blank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To pull a full row, leave the column number blank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Always leave the comma in!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80000"/>
              </a:lnSpc>
              <a:spcAft>
                <a:spcPts val="200"/>
              </a:spcAft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80000"/>
              </a:lnSpc>
              <a:spcAft>
                <a:spcPts val="200"/>
              </a:spcAft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4F754B9-8739-2B4F-9098-166F83E316DD}"/>
              </a:ext>
            </a:extLst>
          </p:cNvPr>
          <p:cNvSpPr txBox="1"/>
          <p:nvPr/>
        </p:nvSpPr>
        <p:spPr>
          <a:xfrm>
            <a:off x="9066212" y="4648200"/>
            <a:ext cx="1828800" cy="52322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Positions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81B8E40-5727-0547-AEA6-CE7EC94E86B5}"/>
              </a:ext>
            </a:extLst>
          </p:cNvPr>
          <p:cNvGrpSpPr/>
          <p:nvPr/>
        </p:nvGrpSpPr>
        <p:grpSpPr>
          <a:xfrm>
            <a:off x="7237412" y="1524000"/>
            <a:ext cx="4612341" cy="2900065"/>
            <a:chOff x="7161212" y="2057400"/>
            <a:chExt cx="4612341" cy="2900065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D7DC44B3-7C9A-A343-8EB1-869723424CC5}"/>
                </a:ext>
              </a:extLst>
            </p:cNvPr>
            <p:cNvSpPr txBox="1"/>
            <p:nvPr/>
          </p:nvSpPr>
          <p:spPr>
            <a:xfrm>
              <a:off x="7161212" y="2971800"/>
              <a:ext cx="381000" cy="461665"/>
            </a:xfrm>
            <a:prstGeom prst="rect">
              <a:avLst/>
            </a:prstGeom>
            <a:noFill/>
            <a:ln w="19050">
              <a:solidFill>
                <a:srgbClr val="DF9E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38D4CCB-6455-AE4D-9508-F734F8257B6E}"/>
                </a:ext>
              </a:extLst>
            </p:cNvPr>
            <p:cNvSpPr txBox="1"/>
            <p:nvPr/>
          </p:nvSpPr>
          <p:spPr>
            <a:xfrm>
              <a:off x="7161212" y="4495800"/>
              <a:ext cx="381000" cy="461665"/>
            </a:xfrm>
            <a:prstGeom prst="rect">
              <a:avLst/>
            </a:prstGeom>
            <a:noFill/>
            <a:ln w="19050">
              <a:solidFill>
                <a:srgbClr val="DF9E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3D5B55B-1C29-5849-9F07-6C393D428CC5}"/>
                </a:ext>
              </a:extLst>
            </p:cNvPr>
            <p:cNvSpPr txBox="1"/>
            <p:nvPr/>
          </p:nvSpPr>
          <p:spPr>
            <a:xfrm>
              <a:off x="7161212" y="4038600"/>
              <a:ext cx="381000" cy="461665"/>
            </a:xfrm>
            <a:prstGeom prst="rect">
              <a:avLst/>
            </a:prstGeom>
            <a:noFill/>
            <a:ln w="19050">
              <a:solidFill>
                <a:srgbClr val="DF9E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41BE4F4-1413-D44F-9F18-546BC0B8E030}"/>
                </a:ext>
              </a:extLst>
            </p:cNvPr>
            <p:cNvSpPr txBox="1"/>
            <p:nvPr/>
          </p:nvSpPr>
          <p:spPr>
            <a:xfrm>
              <a:off x="7161212" y="3505200"/>
              <a:ext cx="381000" cy="461665"/>
            </a:xfrm>
            <a:prstGeom prst="rect">
              <a:avLst/>
            </a:prstGeom>
            <a:noFill/>
            <a:ln w="19050">
              <a:solidFill>
                <a:srgbClr val="DF9E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27D70A25-0E93-984D-BB25-85689BDAEB1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94612" y="2667000"/>
              <a:ext cx="4078941" cy="2286000"/>
            </a:xfrm>
            <a:prstGeom prst="rect">
              <a:avLst/>
            </a:prstGeom>
            <a:ln w="19050">
              <a:solidFill>
                <a:schemeClr val="tx1"/>
              </a:solidFill>
            </a:ln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9CC223A-A3D0-0A4A-A251-FA405AF9A8FA}"/>
                </a:ext>
              </a:extLst>
            </p:cNvPr>
            <p:cNvSpPr txBox="1"/>
            <p:nvPr/>
          </p:nvSpPr>
          <p:spPr>
            <a:xfrm>
              <a:off x="9294812" y="2057400"/>
              <a:ext cx="381000" cy="461665"/>
            </a:xfrm>
            <a:prstGeom prst="rect">
              <a:avLst/>
            </a:prstGeom>
            <a:noFill/>
            <a:ln w="19050">
              <a:solidFill>
                <a:srgbClr val="DF9E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51617E4-FE79-AB4E-BFD9-62CDC01BD00E}"/>
                </a:ext>
              </a:extLst>
            </p:cNvPr>
            <p:cNvSpPr txBox="1"/>
            <p:nvPr/>
          </p:nvSpPr>
          <p:spPr>
            <a:xfrm>
              <a:off x="11047412" y="2057400"/>
              <a:ext cx="381000" cy="461665"/>
            </a:xfrm>
            <a:prstGeom prst="rect">
              <a:avLst/>
            </a:prstGeom>
            <a:noFill/>
            <a:ln w="19050">
              <a:solidFill>
                <a:srgbClr val="DF9E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</p:grpSp>
      <p:sp>
        <p:nvSpPr>
          <p:cNvPr id="31" name="Right Arrow 30">
            <a:extLst>
              <a:ext uri="{FF2B5EF4-FFF2-40B4-BE49-F238E27FC236}">
                <a16:creationId xmlns:a16="http://schemas.microsoft.com/office/drawing/2014/main" id="{D92F0AA3-96BD-3E4E-B2C3-62BFB000C0DD}"/>
              </a:ext>
            </a:extLst>
          </p:cNvPr>
          <p:cNvSpPr/>
          <p:nvPr/>
        </p:nvSpPr>
        <p:spPr>
          <a:xfrm rot="10800000">
            <a:off x="4646612" y="2819400"/>
            <a:ext cx="637625" cy="2301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ABDBD2C-2223-8D44-9CB5-E80DE0A7DA70}"/>
              </a:ext>
            </a:extLst>
          </p:cNvPr>
          <p:cNvSpPr txBox="1"/>
          <p:nvPr/>
        </p:nvSpPr>
        <p:spPr>
          <a:xfrm>
            <a:off x="5484812" y="2590800"/>
            <a:ext cx="1219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200" baseline="30000" dirty="0">
                <a:latin typeface="Arial" panose="020B0604020202020204" pitchFamily="34" charset="0"/>
                <a:cs typeface="Arial" panose="020B0604020202020204" pitchFamily="34" charset="0"/>
              </a:rPr>
              <a:t>nd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Column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B20BBFC-9291-BA4E-A0D4-8FDDC6C93CC6}"/>
              </a:ext>
            </a:extLst>
          </p:cNvPr>
          <p:cNvSpPr txBox="1"/>
          <p:nvPr/>
        </p:nvSpPr>
        <p:spPr>
          <a:xfrm>
            <a:off x="5103812" y="4876800"/>
            <a:ext cx="1219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2200" baseline="30000" dirty="0">
                <a:latin typeface="Arial" panose="020B0604020202020204" pitchFamily="34" charset="0"/>
                <a:cs typeface="Arial" panose="020B0604020202020204" pitchFamily="34" charset="0"/>
              </a:rPr>
              <a:t>rd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Row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7645462-9B4D-3343-8BED-EBE1A07EA4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8612" y="4572000"/>
            <a:ext cx="2438400" cy="94826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592FC31-2015-984B-BE55-BCAA66FD94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98612" y="2590800"/>
            <a:ext cx="2877015" cy="6858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5" name="Right Arrow 24">
            <a:extLst>
              <a:ext uri="{FF2B5EF4-FFF2-40B4-BE49-F238E27FC236}">
                <a16:creationId xmlns:a16="http://schemas.microsoft.com/office/drawing/2014/main" id="{978B088D-BC2D-7144-83DD-053ABBD40EE5}"/>
              </a:ext>
            </a:extLst>
          </p:cNvPr>
          <p:cNvSpPr/>
          <p:nvPr/>
        </p:nvSpPr>
        <p:spPr>
          <a:xfrm rot="10800000">
            <a:off x="4265612" y="4953000"/>
            <a:ext cx="637625" cy="2301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465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998538" y="-228600"/>
            <a:ext cx="11163299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Indexing Based on Row Values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912812" y="1676400"/>
            <a:ext cx="6096000" cy="4648200"/>
          </a:xfrm>
        </p:spPr>
        <p:txBody>
          <a:bodyPr numCol="1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You can also index based on row values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80000"/>
              </a:lnSpc>
              <a:spcAft>
                <a:spcPts val="200"/>
              </a:spcAft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80000"/>
              </a:lnSpc>
              <a:spcAft>
                <a:spcPts val="200"/>
              </a:spcAft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4F754B9-8739-2B4F-9098-166F83E316DD}"/>
              </a:ext>
            </a:extLst>
          </p:cNvPr>
          <p:cNvSpPr txBox="1"/>
          <p:nvPr/>
        </p:nvSpPr>
        <p:spPr>
          <a:xfrm>
            <a:off x="9066212" y="4648200"/>
            <a:ext cx="1828800" cy="52322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Positions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81B8E40-5727-0547-AEA6-CE7EC94E86B5}"/>
              </a:ext>
            </a:extLst>
          </p:cNvPr>
          <p:cNvGrpSpPr/>
          <p:nvPr/>
        </p:nvGrpSpPr>
        <p:grpSpPr>
          <a:xfrm>
            <a:off x="7237412" y="1524000"/>
            <a:ext cx="4612341" cy="2900065"/>
            <a:chOff x="7161212" y="2057400"/>
            <a:chExt cx="4612341" cy="2900065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D7DC44B3-7C9A-A343-8EB1-869723424CC5}"/>
                </a:ext>
              </a:extLst>
            </p:cNvPr>
            <p:cNvSpPr txBox="1"/>
            <p:nvPr/>
          </p:nvSpPr>
          <p:spPr>
            <a:xfrm>
              <a:off x="7161212" y="2971800"/>
              <a:ext cx="381000" cy="461665"/>
            </a:xfrm>
            <a:prstGeom prst="rect">
              <a:avLst/>
            </a:prstGeom>
            <a:noFill/>
            <a:ln w="19050">
              <a:solidFill>
                <a:srgbClr val="DF9E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38D4CCB-6455-AE4D-9508-F734F8257B6E}"/>
                </a:ext>
              </a:extLst>
            </p:cNvPr>
            <p:cNvSpPr txBox="1"/>
            <p:nvPr/>
          </p:nvSpPr>
          <p:spPr>
            <a:xfrm>
              <a:off x="7161212" y="4495800"/>
              <a:ext cx="381000" cy="461665"/>
            </a:xfrm>
            <a:prstGeom prst="rect">
              <a:avLst/>
            </a:prstGeom>
            <a:noFill/>
            <a:ln w="19050">
              <a:solidFill>
                <a:srgbClr val="DF9E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3D5B55B-1C29-5849-9F07-6C393D428CC5}"/>
                </a:ext>
              </a:extLst>
            </p:cNvPr>
            <p:cNvSpPr txBox="1"/>
            <p:nvPr/>
          </p:nvSpPr>
          <p:spPr>
            <a:xfrm>
              <a:off x="7161212" y="4038600"/>
              <a:ext cx="381000" cy="461665"/>
            </a:xfrm>
            <a:prstGeom prst="rect">
              <a:avLst/>
            </a:prstGeom>
            <a:noFill/>
            <a:ln w="19050">
              <a:solidFill>
                <a:srgbClr val="DF9E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41BE4F4-1413-D44F-9F18-546BC0B8E030}"/>
                </a:ext>
              </a:extLst>
            </p:cNvPr>
            <p:cNvSpPr txBox="1"/>
            <p:nvPr/>
          </p:nvSpPr>
          <p:spPr>
            <a:xfrm>
              <a:off x="7161212" y="3505200"/>
              <a:ext cx="381000" cy="461665"/>
            </a:xfrm>
            <a:prstGeom prst="rect">
              <a:avLst/>
            </a:prstGeom>
            <a:noFill/>
            <a:ln w="19050">
              <a:solidFill>
                <a:srgbClr val="DF9E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27D70A25-0E93-984D-BB25-85689BDAEB1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94612" y="2667000"/>
              <a:ext cx="4078941" cy="2286000"/>
            </a:xfrm>
            <a:prstGeom prst="rect">
              <a:avLst/>
            </a:prstGeom>
            <a:ln w="19050">
              <a:solidFill>
                <a:schemeClr val="tx1"/>
              </a:solidFill>
            </a:ln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9CC223A-A3D0-0A4A-A251-FA405AF9A8FA}"/>
                </a:ext>
              </a:extLst>
            </p:cNvPr>
            <p:cNvSpPr txBox="1"/>
            <p:nvPr/>
          </p:nvSpPr>
          <p:spPr>
            <a:xfrm>
              <a:off x="9294812" y="2057400"/>
              <a:ext cx="381000" cy="461665"/>
            </a:xfrm>
            <a:prstGeom prst="rect">
              <a:avLst/>
            </a:prstGeom>
            <a:noFill/>
            <a:ln w="19050">
              <a:solidFill>
                <a:srgbClr val="DF9E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51617E4-FE79-AB4E-BFD9-62CDC01BD00E}"/>
                </a:ext>
              </a:extLst>
            </p:cNvPr>
            <p:cNvSpPr txBox="1"/>
            <p:nvPr/>
          </p:nvSpPr>
          <p:spPr>
            <a:xfrm>
              <a:off x="11047412" y="2057400"/>
              <a:ext cx="381000" cy="461665"/>
            </a:xfrm>
            <a:prstGeom prst="rect">
              <a:avLst/>
            </a:prstGeom>
            <a:noFill/>
            <a:ln w="19050">
              <a:solidFill>
                <a:srgbClr val="DF9E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DB20BBFC-9291-BA4E-A0D4-8FDDC6C93CC6}"/>
              </a:ext>
            </a:extLst>
          </p:cNvPr>
          <p:cNvSpPr txBox="1"/>
          <p:nvPr/>
        </p:nvSpPr>
        <p:spPr>
          <a:xfrm>
            <a:off x="4037012" y="3962400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Equivalent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C89DA8-A8D7-224D-8222-6DDA32AB10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412" y="2590800"/>
            <a:ext cx="6059606" cy="9144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B1B2359-CA59-1A4B-8E54-1516B721D3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08212" y="5181600"/>
            <a:ext cx="2829339" cy="10668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Up-Down Arrow 5">
            <a:extLst>
              <a:ext uri="{FF2B5EF4-FFF2-40B4-BE49-F238E27FC236}">
                <a16:creationId xmlns:a16="http://schemas.microsoft.com/office/drawing/2014/main" id="{07AE954A-BF96-0C47-BC04-4EDDB89172FA}"/>
              </a:ext>
            </a:extLst>
          </p:cNvPr>
          <p:cNvSpPr/>
          <p:nvPr/>
        </p:nvSpPr>
        <p:spPr>
          <a:xfrm>
            <a:off x="3427412" y="3657600"/>
            <a:ext cx="381000" cy="1219200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165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179513" y="0"/>
            <a:ext cx="9715499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Indexing Multiple Values from a Data Frame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217612" y="1676400"/>
            <a:ext cx="5867400" cy="4648200"/>
          </a:xfrm>
        </p:spPr>
        <p:txBody>
          <a:bodyPr numCol="1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Like on vectors, you can pull multiple consecutive values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80000"/>
              </a:lnSpc>
              <a:spcAft>
                <a:spcPts val="200"/>
              </a:spcAft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80000"/>
              </a:lnSpc>
              <a:spcAft>
                <a:spcPts val="200"/>
              </a:spcAft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4F754B9-8739-2B4F-9098-166F83E316DD}"/>
              </a:ext>
            </a:extLst>
          </p:cNvPr>
          <p:cNvSpPr txBox="1"/>
          <p:nvPr/>
        </p:nvSpPr>
        <p:spPr>
          <a:xfrm>
            <a:off x="9294812" y="5029200"/>
            <a:ext cx="1828800" cy="52322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Positions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81B8E40-5727-0547-AEA6-CE7EC94E86B5}"/>
              </a:ext>
            </a:extLst>
          </p:cNvPr>
          <p:cNvGrpSpPr/>
          <p:nvPr/>
        </p:nvGrpSpPr>
        <p:grpSpPr>
          <a:xfrm>
            <a:off x="7389812" y="1905000"/>
            <a:ext cx="4612341" cy="2900065"/>
            <a:chOff x="7161212" y="2057400"/>
            <a:chExt cx="4612341" cy="2900065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D7DC44B3-7C9A-A343-8EB1-869723424CC5}"/>
                </a:ext>
              </a:extLst>
            </p:cNvPr>
            <p:cNvSpPr txBox="1"/>
            <p:nvPr/>
          </p:nvSpPr>
          <p:spPr>
            <a:xfrm>
              <a:off x="7161212" y="2971800"/>
              <a:ext cx="381000" cy="461665"/>
            </a:xfrm>
            <a:prstGeom prst="rect">
              <a:avLst/>
            </a:prstGeom>
            <a:noFill/>
            <a:ln w="19050">
              <a:solidFill>
                <a:srgbClr val="DF9E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38D4CCB-6455-AE4D-9508-F734F8257B6E}"/>
                </a:ext>
              </a:extLst>
            </p:cNvPr>
            <p:cNvSpPr txBox="1"/>
            <p:nvPr/>
          </p:nvSpPr>
          <p:spPr>
            <a:xfrm>
              <a:off x="7161212" y="4495800"/>
              <a:ext cx="381000" cy="461665"/>
            </a:xfrm>
            <a:prstGeom prst="rect">
              <a:avLst/>
            </a:prstGeom>
            <a:noFill/>
            <a:ln w="19050">
              <a:solidFill>
                <a:srgbClr val="DF9E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3D5B55B-1C29-5849-9F07-6C393D428CC5}"/>
                </a:ext>
              </a:extLst>
            </p:cNvPr>
            <p:cNvSpPr txBox="1"/>
            <p:nvPr/>
          </p:nvSpPr>
          <p:spPr>
            <a:xfrm>
              <a:off x="7161212" y="4038600"/>
              <a:ext cx="381000" cy="461665"/>
            </a:xfrm>
            <a:prstGeom prst="rect">
              <a:avLst/>
            </a:prstGeom>
            <a:noFill/>
            <a:ln w="19050">
              <a:solidFill>
                <a:srgbClr val="DF9E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41BE4F4-1413-D44F-9F18-546BC0B8E030}"/>
                </a:ext>
              </a:extLst>
            </p:cNvPr>
            <p:cNvSpPr txBox="1"/>
            <p:nvPr/>
          </p:nvSpPr>
          <p:spPr>
            <a:xfrm>
              <a:off x="7161212" y="3505200"/>
              <a:ext cx="381000" cy="461665"/>
            </a:xfrm>
            <a:prstGeom prst="rect">
              <a:avLst/>
            </a:prstGeom>
            <a:noFill/>
            <a:ln w="19050">
              <a:solidFill>
                <a:srgbClr val="DF9E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27D70A25-0E93-984D-BB25-85689BDAEB1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94612" y="2667000"/>
              <a:ext cx="4078941" cy="2286000"/>
            </a:xfrm>
            <a:prstGeom prst="rect">
              <a:avLst/>
            </a:prstGeom>
            <a:ln w="19050">
              <a:solidFill>
                <a:schemeClr val="tx1"/>
              </a:solidFill>
            </a:ln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9CC223A-A3D0-0A4A-A251-FA405AF9A8FA}"/>
                </a:ext>
              </a:extLst>
            </p:cNvPr>
            <p:cNvSpPr txBox="1"/>
            <p:nvPr/>
          </p:nvSpPr>
          <p:spPr>
            <a:xfrm>
              <a:off x="9294812" y="2057400"/>
              <a:ext cx="381000" cy="461665"/>
            </a:xfrm>
            <a:prstGeom prst="rect">
              <a:avLst/>
            </a:prstGeom>
            <a:noFill/>
            <a:ln w="19050">
              <a:solidFill>
                <a:srgbClr val="DF9E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51617E4-FE79-AB4E-BFD9-62CDC01BD00E}"/>
                </a:ext>
              </a:extLst>
            </p:cNvPr>
            <p:cNvSpPr txBox="1"/>
            <p:nvPr/>
          </p:nvSpPr>
          <p:spPr>
            <a:xfrm>
              <a:off x="11047412" y="2057400"/>
              <a:ext cx="381000" cy="461665"/>
            </a:xfrm>
            <a:prstGeom prst="rect">
              <a:avLst/>
            </a:prstGeom>
            <a:noFill/>
            <a:ln w="19050">
              <a:solidFill>
                <a:srgbClr val="DF9E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18622E18-27B4-B34E-A61F-56A74360079B}"/>
              </a:ext>
            </a:extLst>
          </p:cNvPr>
          <p:cNvGrpSpPr/>
          <p:nvPr/>
        </p:nvGrpSpPr>
        <p:grpSpPr>
          <a:xfrm>
            <a:off x="1446212" y="2819400"/>
            <a:ext cx="4809726" cy="3276600"/>
            <a:chOff x="1979612" y="2667000"/>
            <a:chExt cx="4809726" cy="3276600"/>
          </a:xfrm>
        </p:grpSpPr>
        <p:sp>
          <p:nvSpPr>
            <p:cNvPr id="28" name="Right Arrow 27">
              <a:extLst>
                <a:ext uri="{FF2B5EF4-FFF2-40B4-BE49-F238E27FC236}">
                  <a16:creationId xmlns:a16="http://schemas.microsoft.com/office/drawing/2014/main" id="{77DB20FE-9D8F-1449-83BE-AEB5A71E8B80}"/>
                </a:ext>
              </a:extLst>
            </p:cNvPr>
            <p:cNvSpPr/>
            <p:nvPr/>
          </p:nvSpPr>
          <p:spPr>
            <a:xfrm rot="19008555">
              <a:off x="4028470" y="3313784"/>
              <a:ext cx="645204" cy="23043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ight Arrow 30">
              <a:extLst>
                <a:ext uri="{FF2B5EF4-FFF2-40B4-BE49-F238E27FC236}">
                  <a16:creationId xmlns:a16="http://schemas.microsoft.com/office/drawing/2014/main" id="{D92F0AA3-96BD-3E4E-B2C3-62BFB000C0DD}"/>
                </a:ext>
              </a:extLst>
            </p:cNvPr>
            <p:cNvSpPr/>
            <p:nvPr/>
          </p:nvSpPr>
          <p:spPr>
            <a:xfrm rot="13453005">
              <a:off x="5322339" y="3313933"/>
              <a:ext cx="637625" cy="23013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ABDBD2C-2223-8D44-9CB5-E80DE0A7DA70}"/>
                </a:ext>
              </a:extLst>
            </p:cNvPr>
            <p:cNvSpPr txBox="1"/>
            <p:nvPr/>
          </p:nvSpPr>
          <p:spPr>
            <a:xfrm>
              <a:off x="3503612" y="3657600"/>
              <a:ext cx="121920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dirty="0">
                  <a:latin typeface="Arial" panose="020B0604020202020204" pitchFamily="34" charset="0"/>
                  <a:cs typeface="Arial" panose="020B0604020202020204" pitchFamily="34" charset="0"/>
                </a:rPr>
                <a:t>Row 2, 3, &amp; 4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DB20BBFC-9291-BA4E-A0D4-8FDDC6C93CC6}"/>
                </a:ext>
              </a:extLst>
            </p:cNvPr>
            <p:cNvSpPr txBox="1"/>
            <p:nvPr/>
          </p:nvSpPr>
          <p:spPr>
            <a:xfrm>
              <a:off x="5484812" y="3657600"/>
              <a:ext cx="121920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dirty="0">
                  <a:latin typeface="Arial" panose="020B0604020202020204" pitchFamily="34" charset="0"/>
                  <a:cs typeface="Arial" panose="020B0604020202020204" pitchFamily="34" charset="0"/>
                </a:rPr>
                <a:t>Column 1 &amp; 2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714778D7-7679-7648-A6A9-FF2D1DC89C21}"/>
                </a:ext>
              </a:extLst>
            </p:cNvPr>
            <p:cNvSpPr txBox="1"/>
            <p:nvPr/>
          </p:nvSpPr>
          <p:spPr>
            <a:xfrm>
              <a:off x="1979612" y="5105400"/>
              <a:ext cx="1828800" cy="523220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latin typeface="Arial" panose="020B0604020202020204" pitchFamily="34" charset="0"/>
                  <a:cs typeface="Arial" panose="020B0604020202020204" pitchFamily="34" charset="0"/>
                </a:rPr>
                <a:t>Returns:</a:t>
              </a:r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6032B807-96A7-E945-9328-A53FBBBEDAE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20509" b="3180"/>
            <a:stretch/>
          </p:blipFill>
          <p:spPr>
            <a:xfrm>
              <a:off x="3808411" y="4800600"/>
              <a:ext cx="2980927" cy="1143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CBAC0709-ECC6-7C40-B7C7-126682F1A98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b="75676"/>
            <a:stretch/>
          </p:blipFill>
          <p:spPr>
            <a:xfrm>
              <a:off x="2132012" y="2667000"/>
              <a:ext cx="3740776" cy="4572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2965151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12EAD-3797-E941-965B-6BFACFF7D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3412" y="1143000"/>
            <a:ext cx="8534400" cy="2819400"/>
          </a:xfrm>
        </p:spPr>
        <p:txBody>
          <a:bodyPr>
            <a:normAutofit/>
          </a:bodyPr>
          <a:lstStyle/>
          <a:p>
            <a:pPr algn="ctr"/>
            <a:r>
              <a:rPr lang="en-US" sz="6600" dirty="0">
                <a:latin typeface="Arial" panose="020B0604020202020204" pitchFamily="34" charset="0"/>
                <a:cs typeface="Arial" panose="020B0604020202020204" pitchFamily="34" charset="0"/>
              </a:rPr>
              <a:t>Indexing Lists</a:t>
            </a:r>
          </a:p>
        </p:txBody>
      </p:sp>
    </p:spTree>
    <p:extLst>
      <p:ext uri="{BB962C8B-B14F-4D97-AF65-F5344CB8AC3E}">
        <p14:creationId xmlns:p14="http://schemas.microsoft.com/office/powerpoint/2010/main" val="1088146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179513" y="0"/>
            <a:ext cx="9334499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Simple Lists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293812" y="1676400"/>
            <a:ext cx="10363200" cy="4648200"/>
          </a:xfrm>
        </p:spPr>
        <p:txBody>
          <a:bodyPr numCol="1">
            <a:no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Create a list with the list() function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Remember:</a:t>
            </a:r>
          </a:p>
          <a:p>
            <a:pPr lvl="1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Lists can have multiple data types</a:t>
            </a:r>
          </a:p>
          <a:p>
            <a:pPr lvl="1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Lists can be nested, meaning one list can be placed inside another list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FB3EAC5-6CE9-3147-AB00-862D0C87451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781" t="30581" r="25996" b="3226"/>
          <a:stretch/>
        </p:blipFill>
        <p:spPr>
          <a:xfrm>
            <a:off x="8304212" y="3886200"/>
            <a:ext cx="3733800" cy="28003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0319B81-D82D-904C-90E2-8087C288482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05" t="4548" r="1897" b="86451"/>
          <a:stretch/>
        </p:blipFill>
        <p:spPr>
          <a:xfrm>
            <a:off x="150812" y="4953000"/>
            <a:ext cx="7383780" cy="35433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Right Arrow 2">
            <a:extLst>
              <a:ext uri="{FF2B5EF4-FFF2-40B4-BE49-F238E27FC236}">
                <a16:creationId xmlns:a16="http://schemas.microsoft.com/office/drawing/2014/main" id="{74A931BE-3A33-514A-8BEA-9295B9B1F6F6}"/>
              </a:ext>
            </a:extLst>
          </p:cNvPr>
          <p:cNvSpPr/>
          <p:nvPr/>
        </p:nvSpPr>
        <p:spPr>
          <a:xfrm>
            <a:off x="7694612" y="4953000"/>
            <a:ext cx="4572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915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179513" y="0"/>
            <a:ext cx="9334499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Nested Lists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293812" y="1676400"/>
            <a:ext cx="6858000" cy="4648200"/>
          </a:xfrm>
        </p:spPr>
        <p:txBody>
          <a:bodyPr numCol="1">
            <a:no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Below shows how to create a nested list (a list within a list):</a:t>
            </a:r>
          </a:p>
        </p:txBody>
      </p:sp>
      <p:sp>
        <p:nvSpPr>
          <p:cNvPr id="7" name="Right Arrow 6">
            <a:extLst>
              <a:ext uri="{FF2B5EF4-FFF2-40B4-BE49-F238E27FC236}">
                <a16:creationId xmlns:a16="http://schemas.microsoft.com/office/drawing/2014/main" id="{721A7C13-2C7F-EA49-BECC-B3F76BE14FF9}"/>
              </a:ext>
            </a:extLst>
          </p:cNvPr>
          <p:cNvSpPr/>
          <p:nvPr/>
        </p:nvSpPr>
        <p:spPr>
          <a:xfrm>
            <a:off x="8380412" y="3810000"/>
            <a:ext cx="7620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C7A9484-5029-1D4D-B9F2-22A0D214F6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012" y="3581400"/>
            <a:ext cx="7926388" cy="78837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 descr="A screenshot of a cell phone screen with text&#10;&#10;Description automatically generated">
            <a:extLst>
              <a:ext uri="{FF2B5EF4-FFF2-40B4-BE49-F238E27FC236}">
                <a16:creationId xmlns:a16="http://schemas.microsoft.com/office/drawing/2014/main" id="{6DC5C95C-8BDF-7E46-99ED-C91C1A0FDD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4812" y="152400"/>
            <a:ext cx="2494596" cy="64770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73739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989012" y="0"/>
            <a:ext cx="9334499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Indexing Nested Lists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293812" y="1828800"/>
            <a:ext cx="3581400" cy="4648200"/>
          </a:xfrm>
        </p:spPr>
        <p:txBody>
          <a:bodyPr numCol="1">
            <a:noAutofit/>
          </a:bodyPr>
          <a:lstStyle/>
          <a:p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refer to the entire first list within the main list use single brackets</a:t>
            </a:r>
          </a:p>
          <a:p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access a single value within a single list use double brackets for the list number and single brackets for the value</a:t>
            </a:r>
          </a:p>
        </p:txBody>
      </p:sp>
      <p:pic>
        <p:nvPicPr>
          <p:cNvPr id="5" name="Picture 4" descr="A screenshot of a cell phone screen with text&#10;&#10;Description automatically generated">
            <a:extLst>
              <a:ext uri="{FF2B5EF4-FFF2-40B4-BE49-F238E27FC236}">
                <a16:creationId xmlns:a16="http://schemas.microsoft.com/office/drawing/2014/main" id="{6DC5C95C-8BDF-7E46-99ED-C91C1A0FDD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8212" y="228600"/>
            <a:ext cx="2494596" cy="64008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Picture 3" descr="A screenshot of a cell phone&#10;&#10;Description automatically generated">
            <a:extLst>
              <a:ext uri="{FF2B5EF4-FFF2-40B4-BE49-F238E27FC236}">
                <a16:creationId xmlns:a16="http://schemas.microsoft.com/office/drawing/2014/main" id="{19750943-F7A7-E047-B338-76664A8487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3812" y="1371600"/>
            <a:ext cx="2982743" cy="2514600"/>
          </a:xfrm>
          <a:prstGeom prst="rect">
            <a:avLst/>
          </a:prstGeom>
          <a:ln w="76200">
            <a:solidFill>
              <a:schemeClr val="accent2">
                <a:lumMod val="60000"/>
                <a:lumOff val="40000"/>
              </a:schemeClr>
            </a:solidFill>
          </a:ln>
        </p:spPr>
      </p:pic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63CBF862-08B8-214B-9D4F-5DB9B58A45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0012" y="4724400"/>
            <a:ext cx="2743200" cy="845202"/>
          </a:xfrm>
          <a:prstGeom prst="rect">
            <a:avLst/>
          </a:prstGeom>
          <a:ln w="76200">
            <a:solidFill>
              <a:schemeClr val="accent6">
                <a:lumMod val="60000"/>
                <a:lumOff val="40000"/>
              </a:schemeClr>
            </a:solidFill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22814CB-1AFB-AA4E-9D3D-F09C4B97D0F0}"/>
              </a:ext>
            </a:extLst>
          </p:cNvPr>
          <p:cNvSpPr/>
          <p:nvPr/>
        </p:nvSpPr>
        <p:spPr>
          <a:xfrm>
            <a:off x="6018212" y="152400"/>
            <a:ext cx="2514600" cy="2209800"/>
          </a:xfrm>
          <a:prstGeom prst="rect">
            <a:avLst/>
          </a:prstGeom>
          <a:noFill/>
          <a:ln w="762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389C409-DF3B-9448-AA43-0339788A0EE4}"/>
              </a:ext>
            </a:extLst>
          </p:cNvPr>
          <p:cNvSpPr/>
          <p:nvPr/>
        </p:nvSpPr>
        <p:spPr>
          <a:xfrm>
            <a:off x="6018212" y="1143000"/>
            <a:ext cx="2438400" cy="609600"/>
          </a:xfrm>
          <a:prstGeom prst="rect">
            <a:avLst/>
          </a:prstGeom>
          <a:noFill/>
          <a:ln w="762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82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912812" y="-76200"/>
            <a:ext cx="11163299" cy="1371600"/>
          </a:xfrm>
        </p:spPr>
        <p:txBody>
          <a:bodyPr/>
          <a:lstStyle/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Subsetting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 Data Frame Based on Value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912812" y="1676400"/>
            <a:ext cx="10820400" cy="4648200"/>
          </a:xfrm>
        </p:spPr>
        <p:txBody>
          <a:bodyPr numCol="1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Like with vectors, you can subset a data frame based on its values using indexing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First create index using value a rule applying to your desired variable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In this case, pulling rainfall values greater than 0.5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80000"/>
              </a:lnSpc>
              <a:spcAft>
                <a:spcPts val="200"/>
              </a:spcAft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This will produce a logical vector where it is TRUE if a value is greater than 0.5 and FALSE if less than or equal to 0.5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80000"/>
              </a:lnSpc>
              <a:spcAft>
                <a:spcPts val="200"/>
              </a:spcAft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80000"/>
              </a:lnSpc>
              <a:spcAft>
                <a:spcPts val="200"/>
              </a:spcAft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80000"/>
              </a:lnSpc>
              <a:spcAft>
                <a:spcPts val="200"/>
              </a:spcAft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889EE7D9-9AA1-0F4D-9F45-249124D815B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837" r="34294" b="82838"/>
          <a:stretch/>
        </p:blipFill>
        <p:spPr>
          <a:xfrm>
            <a:off x="1979612" y="3657600"/>
            <a:ext cx="5772313" cy="381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3323F4C8-7687-4446-98D0-557CDD342EE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4730" r="53621" b="57432"/>
          <a:stretch/>
        </p:blipFill>
        <p:spPr>
          <a:xfrm>
            <a:off x="1979612" y="5410200"/>
            <a:ext cx="3833653" cy="6858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415002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912812" y="-76200"/>
            <a:ext cx="11163299" cy="1371600"/>
          </a:xfrm>
        </p:spPr>
        <p:txBody>
          <a:bodyPr/>
          <a:lstStyle/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Subsetting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 Data Frame Based on Value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912812" y="1676400"/>
            <a:ext cx="10591800" cy="4648200"/>
          </a:xfrm>
        </p:spPr>
        <p:txBody>
          <a:bodyPr numCol="1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To pull all rows with rainfall greater than 0.5, put the logical vector in the row position 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Because we want to pull data based on row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Keep column position blank since we want all columns for rows meeting the criteria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This will return all rows with rainfall  greater than 0.5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80000"/>
              </a:lnSpc>
              <a:spcAft>
                <a:spcPts val="200"/>
              </a:spcAft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80000"/>
              </a:lnSpc>
              <a:spcAft>
                <a:spcPts val="200"/>
              </a:spcAft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C87476F-6532-3C49-9C58-5A39C1012F7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6555" r="61698" b="607"/>
          <a:stretch/>
        </p:blipFill>
        <p:spPr>
          <a:xfrm>
            <a:off x="3808412" y="5029200"/>
            <a:ext cx="2866370" cy="1143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3323F4C8-7687-4446-98D0-557CDD342EE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4730" r="53621" b="57432"/>
          <a:stretch/>
        </p:blipFill>
        <p:spPr>
          <a:xfrm>
            <a:off x="150812" y="5029200"/>
            <a:ext cx="3407692" cy="6096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14C0D9E2-F039-DA45-93D3-45AD2DC239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8514" r="34608" b="40540"/>
          <a:stretch/>
        </p:blipFill>
        <p:spPr>
          <a:xfrm>
            <a:off x="6932612" y="5029200"/>
            <a:ext cx="5035398" cy="39203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Curved Down Arrow 9">
            <a:extLst>
              <a:ext uri="{FF2B5EF4-FFF2-40B4-BE49-F238E27FC236}">
                <a16:creationId xmlns:a16="http://schemas.microsoft.com/office/drawing/2014/main" id="{A8A97BC2-0168-AB42-AEC7-ADFA70A9C601}"/>
              </a:ext>
            </a:extLst>
          </p:cNvPr>
          <p:cNvSpPr/>
          <p:nvPr/>
        </p:nvSpPr>
        <p:spPr>
          <a:xfrm>
            <a:off x="6018212" y="4419600"/>
            <a:ext cx="1600200" cy="45720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Curved Down Arrow 10">
            <a:extLst>
              <a:ext uri="{FF2B5EF4-FFF2-40B4-BE49-F238E27FC236}">
                <a16:creationId xmlns:a16="http://schemas.microsoft.com/office/drawing/2014/main" id="{A7472BE8-36DB-9E4F-A479-C2559BC5525C}"/>
              </a:ext>
            </a:extLst>
          </p:cNvPr>
          <p:cNvSpPr/>
          <p:nvPr/>
        </p:nvSpPr>
        <p:spPr>
          <a:xfrm>
            <a:off x="2970212" y="4419600"/>
            <a:ext cx="1600200" cy="45720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0252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12EAD-3797-E941-965B-6BFACFF7D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3412" y="1143000"/>
            <a:ext cx="8534400" cy="2819400"/>
          </a:xfrm>
        </p:spPr>
        <p:txBody>
          <a:bodyPr>
            <a:normAutofit/>
          </a:bodyPr>
          <a:lstStyle/>
          <a:p>
            <a:pPr algn="ctr"/>
            <a:r>
              <a:rPr lang="en-US" sz="6600" dirty="0">
                <a:latin typeface="Arial" panose="020B0604020202020204" pitchFamily="34" charset="0"/>
                <a:cs typeface="Arial" panose="020B0604020202020204" pitchFamily="34" charset="0"/>
              </a:rPr>
              <a:t>Missing Values</a:t>
            </a:r>
          </a:p>
        </p:txBody>
      </p:sp>
    </p:spTree>
    <p:extLst>
      <p:ext uri="{BB962C8B-B14F-4D97-AF65-F5344CB8AC3E}">
        <p14:creationId xmlns:p14="http://schemas.microsoft.com/office/powerpoint/2010/main" val="3505809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065212" y="-152400"/>
            <a:ext cx="8458200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Types of Missing Values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217612" y="1524000"/>
            <a:ext cx="9906000" cy="4648200"/>
          </a:xfrm>
        </p:spPr>
        <p:txBody>
          <a:bodyPr numCol="1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NA or “not available”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Missing value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Length of 1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is “not a number”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Returned if finding the square root of a negative number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NULL or “null object”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Will be returned from a function where a value is undefined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Empty value with zero length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Infinite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Will be returned if you divide by zero</a:t>
            </a:r>
          </a:p>
        </p:txBody>
      </p:sp>
    </p:spTree>
    <p:extLst>
      <p:ext uri="{BB962C8B-B14F-4D97-AF65-F5344CB8AC3E}">
        <p14:creationId xmlns:p14="http://schemas.microsoft.com/office/powerpoint/2010/main" val="2648614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065212" y="-76200"/>
            <a:ext cx="8458200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Identifying Missing Values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217612" y="1676400"/>
            <a:ext cx="9906000" cy="4648200"/>
          </a:xfrm>
        </p:spPr>
        <p:txBody>
          <a:bodyPr numCol="1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Can </a:t>
            </a:r>
            <a:r>
              <a:rPr lang="en-US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check missing value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type by using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is.na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(),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is.null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(), or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is.nan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(), or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is.infinite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()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This will return a logical vector telling you whether a value is missing (TRUE) or not (FALSE)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Can use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is.na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() inside the table() function to find out how many missing values are in a column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80000"/>
              </a:lnSpc>
              <a:spcAft>
                <a:spcPts val="200"/>
              </a:spcAft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75DD13F-F25F-D443-BD10-10FB01996F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05" y="3352801"/>
            <a:ext cx="11910008" cy="82556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90B5A974-52F1-4F4F-BCF5-08678ED18DC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61"/>
          <a:stretch/>
        </p:blipFill>
        <p:spPr>
          <a:xfrm>
            <a:off x="2741612" y="5301204"/>
            <a:ext cx="6578600" cy="117579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404601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12EAD-3797-E941-965B-6BFACFF7D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3412" y="1676400"/>
            <a:ext cx="8534400" cy="2819400"/>
          </a:xfrm>
        </p:spPr>
        <p:txBody>
          <a:bodyPr>
            <a:normAutofit/>
          </a:bodyPr>
          <a:lstStyle/>
          <a:p>
            <a:pPr algn="ctr"/>
            <a:r>
              <a:rPr lang="en-US" sz="6600" dirty="0">
                <a:latin typeface="Arial" panose="020B0604020202020204" pitchFamily="34" charset="0"/>
                <a:cs typeface="Arial" panose="020B0604020202020204" pitchFamily="34" charset="0"/>
              </a:rPr>
              <a:t>Replacing Values and Changing Column Names</a:t>
            </a:r>
          </a:p>
        </p:txBody>
      </p:sp>
    </p:spTree>
    <p:extLst>
      <p:ext uri="{BB962C8B-B14F-4D97-AF65-F5344CB8AC3E}">
        <p14:creationId xmlns:p14="http://schemas.microsoft.com/office/powerpoint/2010/main" val="3598327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217612" y="-162046"/>
            <a:ext cx="9334499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Replacing Column Names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217612" y="1600200"/>
            <a:ext cx="9982200" cy="4648200"/>
          </a:xfrm>
        </p:spPr>
        <p:txBody>
          <a:bodyPr numCol="1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You can replace one or all column names in a data frame with </a:t>
            </a:r>
            <a:r>
              <a:rPr lang="en-US" b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colnames</a:t>
            </a:r>
            <a:r>
              <a:rPr lang="en-US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()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Use indexing to change </a:t>
            </a:r>
            <a:r>
              <a:rPr lang="en-US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one variable name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code below </a:t>
            </a:r>
            <a:r>
              <a:rPr lang="en-US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changes the column name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of the 17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column in the data frame to “poverty.lt.dollar.quarter.percent.2010”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80000"/>
              </a:lnSpc>
              <a:spcAft>
                <a:spcPts val="200"/>
              </a:spcAft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80000"/>
              </a:lnSpc>
              <a:spcAft>
                <a:spcPts val="200"/>
              </a:spcAft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85908F2-218A-054F-9A7E-A65F96089A69}"/>
              </a:ext>
            </a:extLst>
          </p:cNvPr>
          <p:cNvSpPr txBox="1"/>
          <p:nvPr/>
        </p:nvSpPr>
        <p:spPr>
          <a:xfrm>
            <a:off x="1370013" y="5438717"/>
            <a:ext cx="2057400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Data frame to change the column name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04E0ACA-E763-7D48-BCA2-C70A177C8C40}"/>
              </a:ext>
            </a:extLst>
          </p:cNvPr>
          <p:cNvSpPr txBox="1"/>
          <p:nvPr/>
        </p:nvSpPr>
        <p:spPr>
          <a:xfrm>
            <a:off x="4570413" y="5438717"/>
            <a:ext cx="2362200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Position of column you want to change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12AB788-E30F-2E45-AED0-D397A187E871}"/>
              </a:ext>
            </a:extLst>
          </p:cNvPr>
          <p:cNvSpPr txBox="1"/>
          <p:nvPr/>
        </p:nvSpPr>
        <p:spPr>
          <a:xfrm>
            <a:off x="9447213" y="5438717"/>
            <a:ext cx="1752600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New name to give the column</a:t>
            </a:r>
          </a:p>
        </p:txBody>
      </p:sp>
      <p:sp>
        <p:nvSpPr>
          <p:cNvPr id="9" name="Down Arrow 8">
            <a:extLst>
              <a:ext uri="{FF2B5EF4-FFF2-40B4-BE49-F238E27FC236}">
                <a16:creationId xmlns:a16="http://schemas.microsoft.com/office/drawing/2014/main" id="{2F81BAA0-222B-F541-9875-29A38C0DF9DE}"/>
              </a:ext>
            </a:extLst>
          </p:cNvPr>
          <p:cNvSpPr/>
          <p:nvPr/>
        </p:nvSpPr>
        <p:spPr>
          <a:xfrm rot="13009986">
            <a:off x="2990778" y="4534802"/>
            <a:ext cx="381000" cy="762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Down Arrow 16">
            <a:extLst>
              <a:ext uri="{FF2B5EF4-FFF2-40B4-BE49-F238E27FC236}">
                <a16:creationId xmlns:a16="http://schemas.microsoft.com/office/drawing/2014/main" id="{AC50057C-EF55-C04C-84A5-EC0652F610F8}"/>
              </a:ext>
            </a:extLst>
          </p:cNvPr>
          <p:cNvSpPr/>
          <p:nvPr/>
        </p:nvSpPr>
        <p:spPr>
          <a:xfrm rot="7944336">
            <a:off x="4688604" y="4454430"/>
            <a:ext cx="426736" cy="92274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Down Arrow 17">
            <a:extLst>
              <a:ext uri="{FF2B5EF4-FFF2-40B4-BE49-F238E27FC236}">
                <a16:creationId xmlns:a16="http://schemas.microsoft.com/office/drawing/2014/main" id="{A19B2008-D7EC-EF47-BD6D-2C4291487A9D}"/>
              </a:ext>
            </a:extLst>
          </p:cNvPr>
          <p:cNvSpPr/>
          <p:nvPr/>
        </p:nvSpPr>
        <p:spPr>
          <a:xfrm rot="7508924">
            <a:off x="9121447" y="4303394"/>
            <a:ext cx="381000" cy="126781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2ADAF49-E2CE-4744-A085-8B74E49A837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6999"/>
          <a:stretch/>
        </p:blipFill>
        <p:spPr>
          <a:xfrm>
            <a:off x="1460750" y="4069020"/>
            <a:ext cx="9767375" cy="35248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77336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179513" y="0"/>
            <a:ext cx="9334499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Replacing Values with Indexing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217612" y="1828800"/>
            <a:ext cx="9982200" cy="4648200"/>
          </a:xfrm>
        </p:spPr>
        <p:txBody>
          <a:bodyPr numCol="1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You can use indexing to </a:t>
            </a:r>
            <a:r>
              <a:rPr lang="en-US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replace specific values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 a column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following code changes ”Virgin Islands (U.S.) to U.S. Virgin Islands when it occurs in the country column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80000"/>
              </a:lnSpc>
              <a:spcAft>
                <a:spcPts val="200"/>
              </a:spcAft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80000"/>
              </a:lnSpc>
              <a:spcAft>
                <a:spcPts val="200"/>
              </a:spcAft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BD4DFC6-7476-4C4C-B0FE-A7307FA5F78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0337"/>
          <a:stretch/>
        </p:blipFill>
        <p:spPr>
          <a:xfrm>
            <a:off x="608012" y="3505200"/>
            <a:ext cx="11125200" cy="32332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85908F2-218A-054F-9A7E-A65F96089A69}"/>
              </a:ext>
            </a:extLst>
          </p:cNvPr>
          <p:cNvSpPr txBox="1"/>
          <p:nvPr/>
        </p:nvSpPr>
        <p:spPr>
          <a:xfrm>
            <a:off x="912812" y="5029200"/>
            <a:ext cx="1676400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Column you want to modify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04E0ACA-E763-7D48-BCA2-C70A177C8C40}"/>
              </a:ext>
            </a:extLst>
          </p:cNvPr>
          <p:cNvSpPr txBox="1"/>
          <p:nvPr/>
        </p:nvSpPr>
        <p:spPr>
          <a:xfrm>
            <a:off x="6018212" y="5029200"/>
            <a:ext cx="1676400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Value you want to modify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12AB788-E30F-2E45-AED0-D397A187E871}"/>
              </a:ext>
            </a:extLst>
          </p:cNvPr>
          <p:cNvSpPr txBox="1"/>
          <p:nvPr/>
        </p:nvSpPr>
        <p:spPr>
          <a:xfrm>
            <a:off x="9447212" y="5029200"/>
            <a:ext cx="2057400" cy="15696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What you want to replace the value with</a:t>
            </a:r>
          </a:p>
        </p:txBody>
      </p:sp>
      <p:sp>
        <p:nvSpPr>
          <p:cNvPr id="9" name="Down Arrow 8">
            <a:extLst>
              <a:ext uri="{FF2B5EF4-FFF2-40B4-BE49-F238E27FC236}">
                <a16:creationId xmlns:a16="http://schemas.microsoft.com/office/drawing/2014/main" id="{2F81BAA0-222B-F541-9875-29A38C0DF9DE}"/>
              </a:ext>
            </a:extLst>
          </p:cNvPr>
          <p:cNvSpPr/>
          <p:nvPr/>
        </p:nvSpPr>
        <p:spPr>
          <a:xfrm rot="10800000">
            <a:off x="1522412" y="3962400"/>
            <a:ext cx="381000" cy="914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Down Arrow 15">
            <a:extLst>
              <a:ext uri="{FF2B5EF4-FFF2-40B4-BE49-F238E27FC236}">
                <a16:creationId xmlns:a16="http://schemas.microsoft.com/office/drawing/2014/main" id="{1AA952FE-F042-3A48-85AD-9B81B634F9E7}"/>
              </a:ext>
            </a:extLst>
          </p:cNvPr>
          <p:cNvSpPr/>
          <p:nvPr/>
        </p:nvSpPr>
        <p:spPr>
          <a:xfrm rot="13788951">
            <a:off x="3083887" y="3832305"/>
            <a:ext cx="381000" cy="127244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Down Arrow 16">
            <a:extLst>
              <a:ext uri="{FF2B5EF4-FFF2-40B4-BE49-F238E27FC236}">
                <a16:creationId xmlns:a16="http://schemas.microsoft.com/office/drawing/2014/main" id="{AC50057C-EF55-C04C-84A5-EC0652F610F8}"/>
              </a:ext>
            </a:extLst>
          </p:cNvPr>
          <p:cNvSpPr/>
          <p:nvPr/>
        </p:nvSpPr>
        <p:spPr>
          <a:xfrm rot="10800000">
            <a:off x="6627812" y="3962400"/>
            <a:ext cx="381000" cy="914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Down Arrow 17">
            <a:extLst>
              <a:ext uri="{FF2B5EF4-FFF2-40B4-BE49-F238E27FC236}">
                <a16:creationId xmlns:a16="http://schemas.microsoft.com/office/drawing/2014/main" id="{A19B2008-D7EC-EF47-BD6D-2C4291487A9D}"/>
              </a:ext>
            </a:extLst>
          </p:cNvPr>
          <p:cNvSpPr/>
          <p:nvPr/>
        </p:nvSpPr>
        <p:spPr>
          <a:xfrm rot="10800000">
            <a:off x="10209212" y="3962400"/>
            <a:ext cx="381000" cy="914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Down Arrow 18">
            <a:extLst>
              <a:ext uri="{FF2B5EF4-FFF2-40B4-BE49-F238E27FC236}">
                <a16:creationId xmlns:a16="http://schemas.microsoft.com/office/drawing/2014/main" id="{BFF69A58-FCFB-D845-A2C1-C152E596068E}"/>
              </a:ext>
            </a:extLst>
          </p:cNvPr>
          <p:cNvSpPr/>
          <p:nvPr/>
        </p:nvSpPr>
        <p:spPr>
          <a:xfrm rot="10800000">
            <a:off x="4951412" y="3810000"/>
            <a:ext cx="304800" cy="457200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236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185280" y="-70726"/>
            <a:ext cx="8458200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Replacing Missing Values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217612" y="1676400"/>
            <a:ext cx="5867400" cy="4648200"/>
          </a:xfrm>
        </p:spPr>
        <p:txBody>
          <a:bodyPr numCol="1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You may need to change missing values to zeros, blanks, or string “NA” values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Why?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If you loop over values, NA will terminate the loop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You may know that your NA values should actually be zero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code below changes the NA values to a blank value</a:t>
            </a:r>
          </a:p>
          <a:p>
            <a:pPr marL="0" indent="0">
              <a:lnSpc>
                <a:spcPct val="80000"/>
              </a:lnSpc>
              <a:spcAft>
                <a:spcPts val="200"/>
              </a:spcAft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ight Arrow 4">
            <a:extLst>
              <a:ext uri="{FF2B5EF4-FFF2-40B4-BE49-F238E27FC236}">
                <a16:creationId xmlns:a16="http://schemas.microsoft.com/office/drawing/2014/main" id="{287F0A89-B4BC-5340-99F2-71F3FEA18C06}"/>
              </a:ext>
            </a:extLst>
          </p:cNvPr>
          <p:cNvSpPr/>
          <p:nvPr/>
        </p:nvSpPr>
        <p:spPr>
          <a:xfrm rot="18106848">
            <a:off x="8534473" y="4758932"/>
            <a:ext cx="1462370" cy="533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988B869-3502-7B42-99AB-79672395B3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812" y="6162676"/>
            <a:ext cx="11811000" cy="36909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 descr="A screenshot of a video game&#10;&#10;Description automatically generated">
            <a:extLst>
              <a:ext uri="{FF2B5EF4-FFF2-40B4-BE49-F238E27FC236}">
                <a16:creationId xmlns:a16="http://schemas.microsoft.com/office/drawing/2014/main" id="{05154259-4330-FE42-AB8F-0A9BBD6BED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9812" y="1600200"/>
            <a:ext cx="4590054" cy="23749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24221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12EAD-3797-E941-965B-6BFACFF7D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5012" y="2628900"/>
            <a:ext cx="5638800" cy="1600200"/>
          </a:xfrm>
        </p:spPr>
        <p:txBody>
          <a:bodyPr>
            <a:normAutofit/>
          </a:bodyPr>
          <a:lstStyle/>
          <a:p>
            <a:pPr algn="ctr"/>
            <a:r>
              <a:rPr lang="en-US" sz="8000" dirty="0">
                <a:latin typeface="Arial" panose="020B0604020202020204" pitchFamily="34" charset="0"/>
                <a:cs typeface="Arial" panose="020B0604020202020204" pitchFamily="34" charset="0"/>
              </a:rPr>
              <a:t>Questions?</a:t>
            </a:r>
            <a:b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3739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Digital Blue Tunnel 16x9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2895261.potx" id="{4CBF9558-C12D-4F51-9AA3-9D0796951DBC}" vid="{FFC159E6-A134-46E7-B1A0-C306E39FC295}"/>
    </a:ext>
  </a:extLst>
</a:theme>
</file>

<file path=ppt/theme/theme2.xml><?xml version="1.0" encoding="utf-8"?>
<a:theme xmlns:a="http://schemas.openxmlformats.org/drawingml/2006/main" name="Office Them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Digital Blue Tunnel 16x9</Template>
  <TotalTime>49263</TotalTime>
  <Words>931</Words>
  <Application>Microsoft Macintosh PowerPoint</Application>
  <PresentationFormat>Custom</PresentationFormat>
  <Paragraphs>228</Paragraphs>
  <Slides>24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Corbel</vt:lpstr>
      <vt:lpstr>Digital Blue Tunnel 16x9</vt:lpstr>
      <vt:lpstr>Introduction to R</vt:lpstr>
      <vt:lpstr>Indexing with Vectors &amp; Data Frames</vt:lpstr>
      <vt:lpstr>Indexing Using Position with Vectors</vt:lpstr>
      <vt:lpstr>Indexing Using Position with Vectors</vt:lpstr>
      <vt:lpstr>Subetting Vector Based on Value</vt:lpstr>
      <vt:lpstr>Subetting Vector Based on Value</vt:lpstr>
      <vt:lpstr>Indexing Using Position with Data Frames</vt:lpstr>
      <vt:lpstr>Pulling Full Rows and Columns from a Data Frame</vt:lpstr>
      <vt:lpstr>Indexing Based on Row Values</vt:lpstr>
      <vt:lpstr>Indexing Multiple Values from a Data Frame</vt:lpstr>
      <vt:lpstr>Indexing Lists</vt:lpstr>
      <vt:lpstr>Simple Lists</vt:lpstr>
      <vt:lpstr>Nested Lists</vt:lpstr>
      <vt:lpstr>Indexing Nested Lists</vt:lpstr>
      <vt:lpstr>Subsetting a Data Frame Based on Value</vt:lpstr>
      <vt:lpstr>Subsetting a Data Frame Based on Value</vt:lpstr>
      <vt:lpstr>Missing Values</vt:lpstr>
      <vt:lpstr>Types of Missing Values</vt:lpstr>
      <vt:lpstr>Identifying Missing Values</vt:lpstr>
      <vt:lpstr>Replacing Values and Changing Column Names</vt:lpstr>
      <vt:lpstr>Replacing Column Names</vt:lpstr>
      <vt:lpstr>Replacing Values with Indexing</vt:lpstr>
      <vt:lpstr>Replacing Missing Values</vt:lpstr>
      <vt:lpstr>Questions?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R</dc:title>
  <dc:creator>Huntzberry, Kelsey</dc:creator>
  <cp:lastModifiedBy>Kelsey Huntzberry</cp:lastModifiedBy>
  <cp:revision>120</cp:revision>
  <dcterms:created xsi:type="dcterms:W3CDTF">2019-05-13T01:47:15Z</dcterms:created>
  <dcterms:modified xsi:type="dcterms:W3CDTF">2020-05-24T03:30:28Z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