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5" r:id="rId2"/>
    <p:sldId id="423" r:id="rId3"/>
    <p:sldId id="426" r:id="rId4"/>
    <p:sldId id="427" r:id="rId5"/>
    <p:sldId id="424" r:id="rId6"/>
    <p:sldId id="425" r:id="rId7"/>
    <p:sldId id="428" r:id="rId8"/>
    <p:sldId id="429" r:id="rId9"/>
    <p:sldId id="431" r:id="rId10"/>
    <p:sldId id="432" r:id="rId11"/>
    <p:sldId id="433" r:id="rId12"/>
    <p:sldId id="434" r:id="rId13"/>
    <p:sldId id="435" r:id="rId14"/>
    <p:sldId id="436" r:id="rId15"/>
    <p:sldId id="443" r:id="rId16"/>
    <p:sldId id="438" r:id="rId17"/>
    <p:sldId id="439" r:id="rId18"/>
    <p:sldId id="440" r:id="rId19"/>
    <p:sldId id="441" r:id="rId20"/>
    <p:sldId id="442" r:id="rId21"/>
  </p:sldIdLst>
  <p:sldSz cx="12188825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30"/>
    <a:srgbClr val="DF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 autoAdjust="0"/>
    <p:restoredTop sz="91398" autoAdjust="0"/>
  </p:normalViewPr>
  <p:slideViewPr>
    <p:cSldViewPr showGuides="1">
      <p:cViewPr varScale="1">
        <p:scale>
          <a:sx n="111" d="100"/>
          <a:sy n="111" d="100"/>
        </p:scale>
        <p:origin x="1192" y="200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9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10/6/19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10/6/19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47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212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10/6/19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10/6/19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10/6/19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tafiles.samhsa.gov/study-series/treatment-episode-data-set-admissions-teds-nid1351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2" y="1524000"/>
            <a:ext cx="8839200" cy="2895600"/>
          </a:xfrm>
        </p:spPr>
        <p:txBody>
          <a:bodyPr/>
          <a:lstStyle/>
          <a:p>
            <a:r>
              <a:rPr lang="en-US" dirty="0"/>
              <a:t>Intermediate R Webinar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8D6A87-6BA5-CE4C-8CC3-ED7FB523EDA4}"/>
              </a:ext>
            </a:extLst>
          </p:cNvPr>
          <p:cNvSpPr txBox="1"/>
          <p:nvPr/>
        </p:nvSpPr>
        <p:spPr>
          <a:xfrm>
            <a:off x="1827212" y="4384431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User-Defined Functions</a:t>
            </a:r>
          </a:p>
          <a:p>
            <a:r>
              <a:rPr lang="en-US" sz="3600" dirty="0"/>
              <a:t>By Kelsey Huntzberry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Are User-Defined Functions?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Functions that the user defines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Often contain multiple functions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Returns an object as the result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be used when R does not have a function to perform a task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also be used to avoid duplication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Rule of thumb: If you copy/paste code more than twice, make a user-defined function</a:t>
            </a:r>
          </a:p>
        </p:txBody>
      </p:sp>
    </p:spTree>
    <p:extLst>
      <p:ext uri="{BB962C8B-B14F-4D97-AF65-F5344CB8AC3E}">
        <p14:creationId xmlns:p14="http://schemas.microsoft.com/office/powerpoint/2010/main" val="99888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Today’s Data Set: TEDS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Today’s data set is the Treatment Episode Data Set (TEDS) from 2017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Collected by the Substance Abuse and Mental Health Services Administration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Includes all publicly funded admissions to substance abuse treatment facilities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Some states also collect all admissions from facilities that receive public funding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be obtained </a:t>
            </a:r>
            <a:r>
              <a:rPr lang="en-US" dirty="0">
                <a:hlinkClick r:id="rId2"/>
              </a:rPr>
              <a:t>here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39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Today’s Data Set: TEDS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04999"/>
            <a:ext cx="9753599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TEDS is a large data set (~2 million rows, 62 columns)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Am using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data.table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package function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fread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for loading .csv files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Much faster than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read.csv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your computer cannot handle a 308.2 MB data set, do not load it into 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Want to demonstrate how to repeat user-defined functions on large data frames and avoid loops</a:t>
            </a:r>
          </a:p>
        </p:txBody>
      </p:sp>
    </p:spTree>
    <p:extLst>
      <p:ext uri="{BB962C8B-B14F-4D97-AF65-F5344CB8AC3E}">
        <p14:creationId xmlns:p14="http://schemas.microsoft.com/office/powerpoint/2010/main" val="298066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User-Defined Function Structure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4812" y="3200400"/>
            <a:ext cx="5638800" cy="22860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sum.function</a:t>
            </a:r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&lt;- function(</a:t>
            </a:r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x, y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) {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result &lt;- sum(x, y)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return(result)</a:t>
            </a:r>
          </a:p>
          <a:p>
            <a:pPr marL="0" indent="0"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369836-6072-9348-A94C-1386FBB6996C}"/>
              </a:ext>
            </a:extLst>
          </p:cNvPr>
          <p:cNvSpPr txBox="1"/>
          <p:nvPr/>
        </p:nvSpPr>
        <p:spPr>
          <a:xfrm>
            <a:off x="8532812" y="24384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call the function: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BCD83F-823D-8840-87FC-D26FD79E9D94}"/>
              </a:ext>
            </a:extLst>
          </p:cNvPr>
          <p:cNvSpPr txBox="1"/>
          <p:nvPr/>
        </p:nvSpPr>
        <p:spPr>
          <a:xfrm>
            <a:off x="531812" y="1905000"/>
            <a:ext cx="13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 Name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9DF55F58-157A-6544-BEF6-81BD3725924D}"/>
              </a:ext>
            </a:extLst>
          </p:cNvPr>
          <p:cNvSpPr/>
          <p:nvPr/>
        </p:nvSpPr>
        <p:spPr>
          <a:xfrm rot="3256440">
            <a:off x="1461114" y="2704267"/>
            <a:ext cx="838200" cy="278596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8FF1BE-DD29-E640-ABA7-BF33A38DC652}"/>
              </a:ext>
            </a:extLst>
          </p:cNvPr>
          <p:cNvSpPr txBox="1"/>
          <p:nvPr/>
        </p:nvSpPr>
        <p:spPr>
          <a:xfrm>
            <a:off x="5484812" y="19812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1F622B41-04AF-9E4E-92B2-C5026D85BDB4}"/>
              </a:ext>
            </a:extLst>
          </p:cNvPr>
          <p:cNvSpPr/>
          <p:nvPr/>
        </p:nvSpPr>
        <p:spPr>
          <a:xfrm rot="5400000">
            <a:off x="5956914" y="2720673"/>
            <a:ext cx="838200" cy="27859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319FBD-B8E4-994F-BEFA-222F70084DB5}"/>
              </a:ext>
            </a:extLst>
          </p:cNvPr>
          <p:cNvSpPr txBox="1"/>
          <p:nvPr/>
        </p:nvSpPr>
        <p:spPr>
          <a:xfrm>
            <a:off x="5789612" y="4724400"/>
            <a:ext cx="13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 Body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C0157C32-6A74-424C-8A69-884B24E343C0}"/>
              </a:ext>
            </a:extLst>
          </p:cNvPr>
          <p:cNvSpPr/>
          <p:nvPr/>
        </p:nvSpPr>
        <p:spPr>
          <a:xfrm rot="13371503">
            <a:off x="5010477" y="4667480"/>
            <a:ext cx="838200" cy="27859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8FCE1D-9CF4-2848-88F1-6CB42395EFE9}"/>
              </a:ext>
            </a:extLst>
          </p:cNvPr>
          <p:cNvSpPr txBox="1"/>
          <p:nvPr/>
        </p:nvSpPr>
        <p:spPr>
          <a:xfrm>
            <a:off x="8380412" y="3124200"/>
            <a:ext cx="350678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sum.function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1, 2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return: 3</a:t>
            </a:r>
          </a:p>
        </p:txBody>
      </p:sp>
    </p:spTree>
    <p:extLst>
      <p:ext uri="{BB962C8B-B14F-4D97-AF65-F5344CB8AC3E}">
        <p14:creationId xmlns:p14="http://schemas.microsoft.com/office/powerpoint/2010/main" val="76905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User-Defined Function Structure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A5B8529-FB0C-A846-A27F-4F61BC3EA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base R function for calculating the mode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Mode Definition: the most common element or data point in your data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FFB52E-A216-794C-8D47-803974911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12" y="4191000"/>
            <a:ext cx="9404560" cy="20701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ight Arrow 16">
            <a:extLst>
              <a:ext uri="{FF2B5EF4-FFF2-40B4-BE49-F238E27FC236}">
                <a16:creationId xmlns:a16="http://schemas.microsoft.com/office/drawing/2014/main" id="{FE0D51F2-9B35-D542-B719-6586A5DB52AB}"/>
              </a:ext>
            </a:extLst>
          </p:cNvPr>
          <p:cNvSpPr/>
          <p:nvPr/>
        </p:nvSpPr>
        <p:spPr>
          <a:xfrm rot="8178808">
            <a:off x="3945374" y="3982953"/>
            <a:ext cx="838200" cy="29129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D5C434-4C81-5847-B89B-1DF5DA2EAA12}"/>
              </a:ext>
            </a:extLst>
          </p:cNvPr>
          <p:cNvSpPr txBox="1"/>
          <p:nvPr/>
        </p:nvSpPr>
        <p:spPr>
          <a:xfrm>
            <a:off x="4799012" y="33528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Wrap function body with { }</a:t>
            </a:r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7A7F11B7-FDF7-3D41-BC53-BC250F287972}"/>
              </a:ext>
            </a:extLst>
          </p:cNvPr>
          <p:cNvSpPr/>
          <p:nvPr/>
        </p:nvSpPr>
        <p:spPr>
          <a:xfrm>
            <a:off x="10056812" y="4572000"/>
            <a:ext cx="381000" cy="1295400"/>
          </a:xfrm>
          <a:prstGeom prst="righ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66C727-3B98-4846-AE72-16A4FF81CFDF}"/>
              </a:ext>
            </a:extLst>
          </p:cNvPr>
          <p:cNvSpPr txBox="1"/>
          <p:nvPr/>
        </p:nvSpPr>
        <p:spPr>
          <a:xfrm>
            <a:off x="10518480" y="4648200"/>
            <a:ext cx="17077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Functions to perform in order</a:t>
            </a: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D1A313FE-AD48-DE4D-A24E-EA8B215E99AC}"/>
              </a:ext>
            </a:extLst>
          </p:cNvPr>
          <p:cNvSpPr/>
          <p:nvPr/>
        </p:nvSpPr>
        <p:spPr>
          <a:xfrm rot="12324381">
            <a:off x="2915965" y="5728323"/>
            <a:ext cx="838200" cy="29129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E12827-376F-7445-A145-7BCE34B1C171}"/>
              </a:ext>
            </a:extLst>
          </p:cNvPr>
          <p:cNvSpPr txBox="1"/>
          <p:nvPr/>
        </p:nvSpPr>
        <p:spPr>
          <a:xfrm>
            <a:off x="3808412" y="5791200"/>
            <a:ext cx="3124200" cy="830997"/>
          </a:xfrm>
          <a:prstGeom prst="rect">
            <a:avLst/>
          </a:prstGeom>
          <a:solidFill>
            <a:srgbClr val="00133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object to return when function is run</a:t>
            </a:r>
          </a:p>
        </p:txBody>
      </p:sp>
    </p:spTree>
    <p:extLst>
      <p:ext uri="{BB962C8B-B14F-4D97-AF65-F5344CB8AC3E}">
        <p14:creationId xmlns:p14="http://schemas.microsoft.com/office/powerpoint/2010/main" val="68239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284412" y="1600200"/>
            <a:ext cx="7848600" cy="2895600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Live Code Creation of a Function</a:t>
            </a:r>
          </a:p>
        </p:txBody>
      </p:sp>
    </p:spTree>
    <p:extLst>
      <p:ext uri="{BB962C8B-B14F-4D97-AF65-F5344CB8AC3E}">
        <p14:creationId xmlns:p14="http://schemas.microsoft.com/office/powerpoint/2010/main" val="84011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Tips and Tricks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04999"/>
            <a:ext cx="9753599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When writing a function, set actual values to be your arguments to test/write function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 the insides of the function line by line, looking for errors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Delete these variables only when the body of the function works on one object/group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 not use the function wrapper until the above is done</a:t>
            </a:r>
          </a:p>
        </p:txBody>
      </p:sp>
    </p:spTree>
    <p:extLst>
      <p:ext uri="{BB962C8B-B14F-4D97-AF65-F5344CB8AC3E}">
        <p14:creationId xmlns:p14="http://schemas.microsoft.com/office/powerpoint/2010/main" val="128502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Building a Function: Walk Through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6212" y="1905000"/>
            <a:ext cx="5638800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Final function will use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min.quantile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max.quantile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to change outlier cut offs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 hard coding so new cut offs can easily be tried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Temporarily hard coding the future function arguments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be: function(data, min, and max)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use these temporarily for creating the function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4E3B5C-E232-0B44-BFFD-542818BFB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611" y="2362200"/>
            <a:ext cx="3588609" cy="2590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5160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Building a Function: Walk Through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2" y="1981200"/>
            <a:ext cx="10210800" cy="17526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Building the code with hard coded values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Making sure quantile function works and returns the 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95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percentiles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4E3B5C-E232-0B44-BFFD-542818BFB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12" y="4191000"/>
            <a:ext cx="2895600" cy="20904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72D299-0A30-2C4F-970C-E3B4CDC41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4612" y="4953000"/>
            <a:ext cx="8001000" cy="6601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6383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Building a Function: Walk Through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8612" y="2057400"/>
            <a:ext cx="9525000" cy="21336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Ensuring that filtering the data works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Remove outliers below and above the percentile cut offs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Once this works properly we can add this tested code into the function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32FFCD-46DC-B243-8010-598D0F36EB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358"/>
          <a:stretch/>
        </p:blipFill>
        <p:spPr>
          <a:xfrm>
            <a:off x="455612" y="4800600"/>
            <a:ext cx="11261517" cy="685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9711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Building a Function: Walk Through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2" y="1828800"/>
            <a:ext cx="9525000" cy="21336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Naming the function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outlier.removal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Dropping the code we just tested inside the function wrapper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{ }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Specifying a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“return” value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subsetted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data frame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Remove hard coded data, min, and max values used for testing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191FE2-EBC8-C14C-8B7A-86F28D24E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212" y="4343400"/>
            <a:ext cx="9677400" cy="21463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8078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Building a Function: Walk Through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2" y="1905000"/>
            <a:ext cx="9525000" cy="23622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Now we can use the function we made!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Setting our desired percentile cut offs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Adding cut offs and our data set as the function arguments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Correspond to </a:t>
            </a: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data, min, and max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when we built our function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4B6504-30AB-2F49-8B8C-6FB7ED330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12" y="4495800"/>
            <a:ext cx="10134600" cy="14083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3606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Running Code by Group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04999"/>
            <a:ext cx="9753599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Another common use for user-defined functions is running a chunk of code by group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Prevents creation of complex loops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Create a user-defined function for the code chunk to be repeated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group_map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from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purrr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package to run by group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cheatsheet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 shared drive for more 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purrr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04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group_map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from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purrr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package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E78EC7-F620-0B48-909E-8A56EEC2BCBB}"/>
              </a:ext>
            </a:extLst>
          </p:cNvPr>
          <p:cNvSpPr txBox="1"/>
          <p:nvPr/>
        </p:nvSpPr>
        <p:spPr>
          <a:xfrm>
            <a:off x="3656012" y="190500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to repeat function over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3ADAD6-8A3B-5B4D-B057-83825346AA35}"/>
              </a:ext>
            </a:extLst>
          </p:cNvPr>
          <p:cNvSpPr txBox="1"/>
          <p:nvPr/>
        </p:nvSpPr>
        <p:spPr>
          <a:xfrm>
            <a:off x="7466012" y="4648200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 shows that results from previous line of code should be placed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5FECA6-8658-D940-93AF-5AB50AED952B}"/>
              </a:ext>
            </a:extLst>
          </p:cNvPr>
          <p:cNvSpPr txBox="1"/>
          <p:nvPr/>
        </p:nvSpPr>
        <p:spPr>
          <a:xfrm>
            <a:off x="379412" y="4572000"/>
            <a:ext cx="2971800" cy="830997"/>
          </a:xfrm>
          <a:prstGeom prst="rect">
            <a:avLst/>
          </a:prstGeom>
          <a:solidFill>
            <a:srgbClr val="00133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Runs code by group and creates a matrix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3520CA-B308-A94C-BDFA-A7D9C3D6B9F9}"/>
              </a:ext>
            </a:extLst>
          </p:cNvPr>
          <p:cNvSpPr txBox="1"/>
          <p:nvPr/>
        </p:nvSpPr>
        <p:spPr>
          <a:xfrm>
            <a:off x="4570412" y="4648200"/>
            <a:ext cx="2057400" cy="830997"/>
          </a:xfrm>
          <a:prstGeom prst="rect">
            <a:avLst/>
          </a:prstGeom>
          <a:solidFill>
            <a:srgbClr val="00133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User-defined function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E0CE8B-D8F0-B248-A881-D49EB8A03C68}"/>
              </a:ext>
            </a:extLst>
          </p:cNvPr>
          <p:cNvSpPr txBox="1"/>
          <p:nvPr/>
        </p:nvSpPr>
        <p:spPr>
          <a:xfrm>
            <a:off x="2132012" y="297180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log.reg.results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teds.sm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%&gt;%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group_by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sub1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) %&gt;%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group_modify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(~</a:t>
            </a:r>
            <a:r>
              <a:rPr lang="en-US" sz="2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log.reg.function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= TRUE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D6B97E-93E7-CB41-81EB-FF0C07EB7EA1}"/>
              </a:ext>
            </a:extLst>
          </p:cNvPr>
          <p:cNvSpPr txBox="1"/>
          <p:nvPr/>
        </p:nvSpPr>
        <p:spPr>
          <a:xfrm>
            <a:off x="9142412" y="2286000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Returns grouping variable as column in your results</a:t>
            </a:r>
          </a:p>
        </p:txBody>
      </p:sp>
    </p:spTree>
    <p:extLst>
      <p:ext uri="{BB962C8B-B14F-4D97-AF65-F5344CB8AC3E}">
        <p14:creationId xmlns:p14="http://schemas.microsoft.com/office/powerpoint/2010/main" val="224163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296400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User-Defined Functions &amp; apply Functions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04999"/>
            <a:ext cx="9524999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User-defined functions are often used with the apply family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use them in apply(),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lapply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sapply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(), etc.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Repeats the functions for each row or column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Today, I will show an example from the parallel processing version  of apply()</a:t>
            </a:r>
          </a:p>
        </p:txBody>
      </p:sp>
    </p:spTree>
    <p:extLst>
      <p:ext uri="{BB962C8B-B14F-4D97-AF65-F5344CB8AC3E}">
        <p14:creationId xmlns:p14="http://schemas.microsoft.com/office/powerpoint/2010/main" val="305559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Parallel Processing?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04999"/>
            <a:ext cx="9524999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apply() for example loops over the 1st row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Once it finishes with the 1st row, moves onto the 2nd row, etc.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Parallel processing runs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rows simultaneously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 it will complete more quickly</a:t>
            </a:r>
          </a:p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multiple cores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you have 4 cores, will run 4 objects at a time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Done with the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parallel package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R</a:t>
            </a:r>
          </a:p>
        </p:txBody>
      </p:sp>
    </p:spTree>
    <p:extLst>
      <p:ext uri="{BB962C8B-B14F-4D97-AF65-F5344CB8AC3E}">
        <p14:creationId xmlns:p14="http://schemas.microsoft.com/office/powerpoint/2010/main" val="107275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Parallel Processing?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2" y="1828800"/>
            <a:ext cx="9524999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run on the number of available cores minus one: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start a cluster: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stop a cluster: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CF461F-1234-754F-B670-BF841BF14E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196"/>
          <a:stretch/>
        </p:blipFill>
        <p:spPr>
          <a:xfrm>
            <a:off x="3732212" y="2590800"/>
            <a:ext cx="4940365" cy="457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C193D2-37C0-5341-B4B1-DE1819EF21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795"/>
          <a:stretch/>
        </p:blipFill>
        <p:spPr>
          <a:xfrm>
            <a:off x="3732212" y="4267200"/>
            <a:ext cx="4994745" cy="439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BEF3BB-E366-D14F-AB68-C2BC13A59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012" y="5791200"/>
            <a:ext cx="2667000" cy="4615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489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apply() Functions with Parallel Package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E65B1422-6E27-CA4A-8E24-103336BF3E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136344"/>
              </p:ext>
            </p:extLst>
          </p:nvPr>
        </p:nvGraphicFramePr>
        <p:xfrm>
          <a:off x="1293812" y="1981200"/>
          <a:ext cx="974725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825">
                  <a:extLst>
                    <a:ext uri="{9D8B030D-6E8A-4147-A177-3AD203B41FA5}">
                      <a16:colId xmlns:a16="http://schemas.microsoft.com/office/drawing/2014/main" val="2504713150"/>
                    </a:ext>
                  </a:extLst>
                </a:gridCol>
                <a:gridCol w="3044825">
                  <a:extLst>
                    <a:ext uri="{9D8B030D-6E8A-4147-A177-3AD203B41FA5}">
                      <a16:colId xmlns:a16="http://schemas.microsoft.com/office/drawing/2014/main" val="2459713799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626301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Base R apply()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Parallel Package apply()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Purpose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40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apply()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clusterApply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Runs on rows or columns in an array or matrix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349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lapply</a:t>
                      </a:r>
                      <a:r>
                        <a:rPr lang="en-US" sz="2400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parLapply</a:t>
                      </a:r>
                      <a:r>
                        <a:rPr lang="en-US" sz="2400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Runs a function over a vector or list, returns a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056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sapply</a:t>
                      </a:r>
                      <a:r>
                        <a:rPr lang="en-US" sz="2400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parSapply</a:t>
                      </a:r>
                      <a:r>
                        <a:rPr lang="en-US" sz="2400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Runs a function over a vector or list, returns vector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53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rapply</a:t>
                      </a:r>
                      <a:r>
                        <a:rPr lang="en-US" sz="2400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parRapply</a:t>
                      </a:r>
                      <a:r>
                        <a:rPr lang="en-US" sz="2400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Runs a function by rows of a data frame or matrix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074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163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C55-8CB3-BD4A-8DD2-939072D1B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762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Parallel Processing with apply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948F6-2E4E-294F-97C0-E65ECA0C9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2" y="1828800"/>
            <a:ext cx="9524999" cy="4114801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Runs sum function over each column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teds.flags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data frame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Runs sum function by row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teds.flags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data frame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8D6AA4-2572-6548-AA56-F1BC20C41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812" y="2667000"/>
            <a:ext cx="7924800" cy="4016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8491EB-7D44-3D4B-9E8D-5D8CC84F1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612" y="5029200"/>
            <a:ext cx="7299960" cy="381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1923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Blue Tunnel 16x9</Template>
  <TotalTime>55826</TotalTime>
  <Words>930</Words>
  <Application>Microsoft Macintosh PowerPoint</Application>
  <PresentationFormat>Custom</PresentationFormat>
  <Paragraphs>129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Corbel</vt:lpstr>
      <vt:lpstr>Digital Blue Tunnel 16x9</vt:lpstr>
      <vt:lpstr>Intermediate R Webinar</vt:lpstr>
      <vt:lpstr>What Are User-Defined Functions?</vt:lpstr>
      <vt:lpstr>Today’s Data Set: TEDS</vt:lpstr>
      <vt:lpstr>Today’s Data Set: TEDS</vt:lpstr>
      <vt:lpstr>User-Defined Function Structure</vt:lpstr>
      <vt:lpstr>User-Defined Function Structure</vt:lpstr>
      <vt:lpstr>Live Code Creation of a Function</vt:lpstr>
      <vt:lpstr>Tips and Tricks</vt:lpstr>
      <vt:lpstr>Building a Function: Walk Through</vt:lpstr>
      <vt:lpstr>Building a Function: Walk Through</vt:lpstr>
      <vt:lpstr>Building a Function: Walk Through</vt:lpstr>
      <vt:lpstr>Building a Function: Walk Through</vt:lpstr>
      <vt:lpstr>Building a Function: Walk Through</vt:lpstr>
      <vt:lpstr>Running Code by Group</vt:lpstr>
      <vt:lpstr>group_map() from purrr package</vt:lpstr>
      <vt:lpstr>User-Defined Functions &amp; apply Functions</vt:lpstr>
      <vt:lpstr>What is Parallel Processing?</vt:lpstr>
      <vt:lpstr>What is Parallel Processing?</vt:lpstr>
      <vt:lpstr>apply() Functions with Parallel Package</vt:lpstr>
      <vt:lpstr>Parallel Processing with apply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</dc:title>
  <dc:creator>Huntzberry, Kelsey</dc:creator>
  <cp:lastModifiedBy>Kelsey Huntzberry</cp:lastModifiedBy>
  <cp:revision>223</cp:revision>
  <dcterms:created xsi:type="dcterms:W3CDTF">2019-05-13T01:47:15Z</dcterms:created>
  <dcterms:modified xsi:type="dcterms:W3CDTF">2019-10-07T01:53:24Z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