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265" r:id="rId2"/>
    <p:sldId id="329" r:id="rId3"/>
    <p:sldId id="412" r:id="rId4"/>
    <p:sldId id="421" r:id="rId5"/>
    <p:sldId id="423" r:id="rId6"/>
    <p:sldId id="427" r:id="rId7"/>
    <p:sldId id="451" r:id="rId8"/>
    <p:sldId id="436" r:id="rId9"/>
    <p:sldId id="437" r:id="rId10"/>
    <p:sldId id="438" r:id="rId11"/>
    <p:sldId id="449" r:id="rId12"/>
    <p:sldId id="424" r:id="rId13"/>
    <p:sldId id="434" r:id="rId14"/>
    <p:sldId id="435" r:id="rId15"/>
    <p:sldId id="452" r:id="rId16"/>
    <p:sldId id="453" r:id="rId17"/>
    <p:sldId id="459" r:id="rId18"/>
    <p:sldId id="458" r:id="rId19"/>
    <p:sldId id="460" r:id="rId20"/>
    <p:sldId id="454" r:id="rId21"/>
    <p:sldId id="456" r:id="rId22"/>
    <p:sldId id="468" r:id="rId23"/>
    <p:sldId id="462" r:id="rId24"/>
    <p:sldId id="465" r:id="rId25"/>
    <p:sldId id="461" r:id="rId26"/>
    <p:sldId id="475" r:id="rId27"/>
    <p:sldId id="466" r:id="rId28"/>
    <p:sldId id="467" r:id="rId29"/>
    <p:sldId id="463" r:id="rId30"/>
    <p:sldId id="464" r:id="rId31"/>
    <p:sldId id="476" r:id="rId32"/>
    <p:sldId id="470" r:id="rId33"/>
    <p:sldId id="472" r:id="rId34"/>
    <p:sldId id="471" r:id="rId35"/>
    <p:sldId id="473" r:id="rId36"/>
    <p:sldId id="474" r:id="rId37"/>
    <p:sldId id="477" r:id="rId38"/>
    <p:sldId id="469" r:id="rId39"/>
    <p:sldId id="455" r:id="rId40"/>
    <p:sldId id="478" r:id="rId41"/>
    <p:sldId id="484" r:id="rId42"/>
    <p:sldId id="479" r:id="rId43"/>
    <p:sldId id="483" r:id="rId44"/>
    <p:sldId id="481" r:id="rId45"/>
    <p:sldId id="482" r:id="rId46"/>
    <p:sldId id="450" r:id="rId47"/>
  </p:sldIdLst>
  <p:sldSz cx="12188825" cy="6858000"/>
  <p:notesSz cx="6858000" cy="9144000"/>
  <p:custDataLst>
    <p:tags r:id="rId5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C29"/>
    <a:srgbClr val="000F33"/>
    <a:srgbClr val="00081B"/>
    <a:srgbClr val="001032"/>
    <a:srgbClr val="DF9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850" autoAdjust="0"/>
    <p:restoredTop sz="91679" autoAdjust="0"/>
  </p:normalViewPr>
  <p:slideViewPr>
    <p:cSldViewPr showGuides="1">
      <p:cViewPr varScale="1">
        <p:scale>
          <a:sx n="112" d="100"/>
          <a:sy n="112" d="100"/>
        </p:scale>
        <p:origin x="968" y="18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3928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9/18/19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9/18/19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747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4414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6160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053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7346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7429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8516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7456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1149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64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445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3937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598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5649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4855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1050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6351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742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763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5575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050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6482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4938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1024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5272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9490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1664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30738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6413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08202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07927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58573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38784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8976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01652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</a:t>
            </a:r>
            <a:r>
              <a:rPr lang="en-US" dirty="0" err="1"/>
              <a:t>Github</a:t>
            </a:r>
            <a:r>
              <a:rPr lang="en-US" dirty="0"/>
              <a:t> link on </a:t>
            </a:r>
            <a:r>
              <a:rPr lang="en-US" dirty="0" err="1"/>
              <a:t>slidesou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622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9/18/19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9/18/19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9/18/19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9/18/19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9/18/19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9/18/19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9/18/19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9/18/19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9/18/19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9/18/19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9/18/19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elseyhuntzberry.com/data-science-classes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tif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bolt.mph.ufl.edu/6050-6052/unit-4b/module-13/paired-t-test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tif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onlinestatbook.com/2/advanced_graphs/q-q_plots.html" TargetMode="Externa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tif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065212" y="1524000"/>
            <a:ext cx="8229600" cy="2895600"/>
          </a:xfrm>
        </p:spPr>
        <p:txBody>
          <a:bodyPr/>
          <a:lstStyle/>
          <a:p>
            <a:r>
              <a:rPr lang="en-US" dirty="0"/>
              <a:t>Statistics in R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217612" y="4419600"/>
            <a:ext cx="9601200" cy="1219200"/>
          </a:xfrm>
        </p:spPr>
        <p:txBody>
          <a:bodyPr>
            <a:normAutofit lnSpcReduction="10000"/>
          </a:bodyPr>
          <a:lstStyle/>
          <a:p>
            <a:r>
              <a:rPr lang="it-IT" sz="3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t-test</a:t>
            </a:r>
          </a:p>
          <a:p>
            <a:endParaRPr lang="it-IT" sz="2800" dirty="0"/>
          </a:p>
          <a:p>
            <a:r>
              <a:rPr lang="it-IT" sz="2800" dirty="0"/>
              <a:t>	By Kelsey Huntzberry, MPH</a:t>
            </a:r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17612" y="228600"/>
            <a:ext cx="9144001" cy="1371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Class Live Stream &amp; Files Link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2133600"/>
            <a:ext cx="9486899" cy="41148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To access the live stream and files for class go to my website: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www.kelseyhuntzberry.com/data-science-classes/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418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2EAD-3797-E941-965B-6BFACFF7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7212" y="1219200"/>
            <a:ext cx="8840600" cy="2819400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Review of Last Week’s Material</a:t>
            </a:r>
          </a:p>
        </p:txBody>
      </p:sp>
    </p:spTree>
    <p:extLst>
      <p:ext uri="{BB962C8B-B14F-4D97-AF65-F5344CB8AC3E}">
        <p14:creationId xmlns:p14="http://schemas.microsoft.com/office/powerpoint/2010/main" val="2668728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41412" y="228600"/>
            <a:ext cx="9334499" cy="10668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Avoiding Bias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752600"/>
            <a:ext cx="9906000" cy="44958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There are widely accepted statistical procedures in place to avoid bias when performing statistical tests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Data Analysis with R lists guidelines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Assume the opposite of what you are testing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(Try to) show the results that you receive are unlikely given that assumption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Reject the assumption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lvl="1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550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228600"/>
            <a:ext cx="9334499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Null &amp; Alternative Hypotheses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41412" y="1905000"/>
            <a:ext cx="9906000" cy="44196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Null Hypothesis (H</a:t>
            </a:r>
            <a:r>
              <a:rPr lang="en-US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):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Assumes that any difference or significance is </a:t>
            </a: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due to chance alone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Default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hypothesis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Have to assume it is true unless proven otherwise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Have to establish statistical significance in order to reject the null hypothesis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lvl="1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73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228600"/>
            <a:ext cx="9334499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Null &amp; Alternative Hypotheses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41412" y="1905000"/>
            <a:ext cx="9906000" cy="44196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Alternative Hypothesis (H</a:t>
            </a:r>
            <a:r>
              <a:rPr lang="en-US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):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Opposite of the null hypothesis H</a:t>
            </a:r>
            <a:r>
              <a:rPr lang="en-US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States that a test statistic is smaller, greater, or different than the hypothesized value in the null hypothesis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What we can conclude if we </a:t>
            </a: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prove statistical significance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reject the null hypothesis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What you hope to prove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lvl="1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36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2EAD-3797-E941-965B-6BFACFF7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7212" y="914400"/>
            <a:ext cx="8840600" cy="2819400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Types of Errors</a:t>
            </a:r>
          </a:p>
        </p:txBody>
      </p:sp>
    </p:spTree>
    <p:extLst>
      <p:ext uri="{BB962C8B-B14F-4D97-AF65-F5344CB8AC3E}">
        <p14:creationId xmlns:p14="http://schemas.microsoft.com/office/powerpoint/2010/main" val="1951475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228600"/>
            <a:ext cx="9334499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Type I &amp; Type II Error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752600"/>
            <a:ext cx="3581400" cy="44958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I Error: False Positive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Mistakenly rejected the null hypothesis in favor of the alternative hypothesis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II Error: False Negative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Failing to reject the null hypothesis when you should have done so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37F1EE9-35BE-044E-A6A6-1E821AF190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3812" y="2362200"/>
            <a:ext cx="6878481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0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228600"/>
            <a:ext cx="9334499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Type I &amp; Type II Error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752600"/>
            <a:ext cx="8915400" cy="44958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Should pay attention what types of errors your test is creating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Errors on mammograms to detect breast cancer: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False positive rate: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7-12%</a:t>
            </a:r>
          </a:p>
          <a:p>
            <a:pPr lvl="2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Means mammogram is positive but the patient does </a:t>
            </a:r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have breast cancer</a:t>
            </a:r>
          </a:p>
          <a:p>
            <a:pPr lvl="3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Highly dependent on age</a:t>
            </a:r>
          </a:p>
          <a:p>
            <a:pPr lvl="3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Younger women more likely to have false positive results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False negative rate: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13%</a:t>
            </a:r>
          </a:p>
          <a:p>
            <a:pPr lvl="2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Means mammogram is negative and the patient </a:t>
            </a:r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have breast cancer</a:t>
            </a:r>
          </a:p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017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228600"/>
            <a:ext cx="9334499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Error Types: Breast Cancer Example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828800"/>
            <a:ext cx="9677400" cy="44958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Both types of mammogram errors are costly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False positives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Unnecessary medical tests, stress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False negatives  Higher likelihood of death, debilitating illness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However, if you were testing the technology, false negatives are more costly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Lives are at stake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Would want to analyze your data with this in mind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10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2EAD-3797-E941-965B-6BFACFF7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7212" y="1219200"/>
            <a:ext cx="8840600" cy="2819400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P-Values &amp; Statistical Significance</a:t>
            </a:r>
          </a:p>
        </p:txBody>
      </p:sp>
    </p:spTree>
    <p:extLst>
      <p:ext uri="{BB962C8B-B14F-4D97-AF65-F5344CB8AC3E}">
        <p14:creationId xmlns:p14="http://schemas.microsoft.com/office/powerpoint/2010/main" val="767532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228600"/>
            <a:ext cx="9334499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Goal: Statistical Significance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676400"/>
            <a:ext cx="9906000" cy="44958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Null and alternative hypotheses help you set up an experiment or analysis to answer questions systematically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goal is to prove that something is </a:t>
            </a: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statistically significant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This means that our results were extreme enough that they </a:t>
            </a: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likely did not occur by chance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Quantify this using p-values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spcAft>
                <a:spcPts val="200"/>
              </a:spcAft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lvl="1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228600"/>
            <a:ext cx="9334499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P-Value Cut Offs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446212" y="1828800"/>
            <a:ext cx="9906000" cy="44958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General cut offs: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standard cut off for something to be statistically significant is a p-value of 0.05</a:t>
            </a:r>
          </a:p>
          <a:p>
            <a:pPr lvl="2"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i.e. 1.96 standard deviations away on either side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 &lt; 0.10 is generally considered marginally significant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 &lt; 0.01 is considered highly significant</a:t>
            </a:r>
          </a:p>
        </p:txBody>
      </p:sp>
    </p:spTree>
    <p:extLst>
      <p:ext uri="{BB962C8B-B14F-4D97-AF65-F5344CB8AC3E}">
        <p14:creationId xmlns:p14="http://schemas.microsoft.com/office/powerpoint/2010/main" val="68223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228600"/>
            <a:ext cx="9334499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P-Value Cut Offs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752600"/>
            <a:ext cx="9906000" cy="44958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Nothing magic about 0.05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Your tolerance for error will depend on your use case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Bigger risk to misidentify a cancer drug as being effective than whether one soda commercial increases sales more than another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Would want a lower p-value in the case of a cancer drug</a:t>
            </a:r>
          </a:p>
        </p:txBody>
      </p:sp>
    </p:spTree>
    <p:extLst>
      <p:ext uri="{BB962C8B-B14F-4D97-AF65-F5344CB8AC3E}">
        <p14:creationId xmlns:p14="http://schemas.microsoft.com/office/powerpoint/2010/main" val="145924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2EAD-3797-E941-965B-6BFACFF7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7212" y="1219200"/>
            <a:ext cx="8840600" cy="2819400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T-Test: Difference between Two Means</a:t>
            </a:r>
          </a:p>
        </p:txBody>
      </p:sp>
    </p:spTree>
    <p:extLst>
      <p:ext uri="{BB962C8B-B14F-4D97-AF65-F5344CB8AC3E}">
        <p14:creationId xmlns:p14="http://schemas.microsoft.com/office/powerpoint/2010/main" val="57746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304800"/>
            <a:ext cx="9334499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Is a T-Test?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676400"/>
            <a:ext cx="9982200" cy="44958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t-test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is used to </a:t>
            </a: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compare means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from </a:t>
            </a: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samples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Possible research questions: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Is group 1 mean significantly different than group 2 mean? (two-tailed test)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Is group 1 mean significantly greater than group 2 mean? (one-tailed test)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Is group 1 mean significantly less than group 2 mean? (one-tailed test)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Used to </a:t>
            </a: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compare continuous or numeric values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from two groups</a:t>
            </a:r>
          </a:p>
        </p:txBody>
      </p:sp>
    </p:spTree>
    <p:extLst>
      <p:ext uri="{BB962C8B-B14F-4D97-AF65-F5344CB8AC3E}">
        <p14:creationId xmlns:p14="http://schemas.microsoft.com/office/powerpoint/2010/main" val="2852613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228600"/>
            <a:ext cx="9334499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Independence Is Required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752600"/>
            <a:ext cx="9753600" cy="44958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Both samples compared in a t-test </a:t>
            </a: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be independent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of one another to run a student’s t-test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This means one sample’s values cannot dependent or affect the other sample’s values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If they are not independent, another test must be used</a:t>
            </a:r>
          </a:p>
        </p:txBody>
      </p:sp>
    </p:spTree>
    <p:extLst>
      <p:ext uri="{BB962C8B-B14F-4D97-AF65-F5344CB8AC3E}">
        <p14:creationId xmlns:p14="http://schemas.microsoft.com/office/powerpoint/2010/main" val="102966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228600"/>
            <a:ext cx="9334499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Test Normality Assumption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828800"/>
            <a:ext cx="4648200" cy="44958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must be normal if samples size is less than 30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Data distribution should look similar to a bell curve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If the sample size is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greater than 30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the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central limit theorem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applies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conclusions will be valid even if your data is not normal</a:t>
            </a:r>
          </a:p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5FE4BC-BC89-C149-85B6-6713E81C6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212" y="2057400"/>
            <a:ext cx="5334000" cy="3407833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199036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304800"/>
            <a:ext cx="9334499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Test Normality Assumption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89012" y="1676400"/>
            <a:ext cx="10515600" cy="44958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If the sample size is less than 30, you must determine if your data is normal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Test with </a:t>
            </a:r>
            <a:r>
              <a:rPr lang="en-US" sz="28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qqPlot</a:t>
            </a: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 function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from car package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If data follows a relatively </a:t>
            </a: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straight line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means data is </a:t>
            </a: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Patterns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mean your data is </a:t>
            </a: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normal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With small sample sizes can use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shapiro.test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() function from car package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Runs a Shapiro Wilk test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If p-value less than 0.05, your data is not normal</a:t>
            </a:r>
          </a:p>
        </p:txBody>
      </p:sp>
    </p:spTree>
    <p:extLst>
      <p:ext uri="{BB962C8B-B14F-4D97-AF65-F5344CB8AC3E}">
        <p14:creationId xmlns:p14="http://schemas.microsoft.com/office/powerpoint/2010/main" val="1523908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228600"/>
            <a:ext cx="9906000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Test Normality Assumption: Normal QQ-Plot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3CCE34-9A39-BB4D-B890-7F7DAB41D4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500"/>
          <a:stretch/>
        </p:blipFill>
        <p:spPr>
          <a:xfrm>
            <a:off x="150812" y="5943600"/>
            <a:ext cx="11772673" cy="36680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2CF282D-062D-1942-B1F2-A1E1A02112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012" y="1524000"/>
            <a:ext cx="9525000" cy="411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731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228600"/>
            <a:ext cx="9334499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Test for Homogeneity of Variances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752600"/>
            <a:ext cx="9906000" cy="44958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Variance is calculated by taking: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spcAft>
                <a:spcPts val="200"/>
              </a:spcAft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Variances of the two groups must be roughly equal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 test with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Levene’s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Test with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leveneTest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() function from car package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If p-value is less than 0.05, then the variances are not equal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A0E150-A404-3141-A37A-B275FC2B13DD}"/>
              </a:ext>
            </a:extLst>
          </p:cNvPr>
          <p:cNvSpPr txBox="1"/>
          <p:nvPr/>
        </p:nvSpPr>
        <p:spPr>
          <a:xfrm>
            <a:off x="684212" y="2362200"/>
            <a:ext cx="10820400" cy="1108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Variance = </a:t>
            </a:r>
            <a:r>
              <a:rPr lang="en-US" sz="2300" u="sng" dirty="0">
                <a:latin typeface="Arial" panose="020B0604020202020204" pitchFamily="34" charset="0"/>
                <a:cs typeface="Arial" panose="020B0604020202020204" pitchFamily="34" charset="0"/>
              </a:rPr>
              <a:t>(Value</a:t>
            </a:r>
            <a:r>
              <a:rPr lang="en-US" sz="2300" u="sng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300" u="sng" dirty="0">
                <a:latin typeface="Arial" panose="020B0604020202020204" pitchFamily="34" charset="0"/>
                <a:cs typeface="Arial" panose="020B0604020202020204" pitchFamily="34" charset="0"/>
              </a:rPr>
              <a:t> – Mean)</a:t>
            </a:r>
            <a:r>
              <a:rPr lang="en-US" sz="2300" u="sng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300" u="sng" dirty="0">
                <a:latin typeface="Arial" panose="020B0604020202020204" pitchFamily="34" charset="0"/>
                <a:cs typeface="Arial" panose="020B0604020202020204" pitchFamily="34" charset="0"/>
              </a:rPr>
              <a:t> + (Value</a:t>
            </a:r>
            <a:r>
              <a:rPr lang="en-US" sz="2300" u="sng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300" u="sng" dirty="0">
                <a:latin typeface="Arial" panose="020B0604020202020204" pitchFamily="34" charset="0"/>
                <a:cs typeface="Arial" panose="020B0604020202020204" pitchFamily="34" charset="0"/>
              </a:rPr>
              <a:t> – Mean)</a:t>
            </a:r>
            <a:r>
              <a:rPr lang="en-US" sz="2300" u="sng" baseline="3000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2300" u="sng" dirty="0">
                <a:latin typeface="Arial" panose="020B0604020202020204" pitchFamily="34" charset="0"/>
                <a:cs typeface="Arial" panose="020B0604020202020204" pitchFamily="34" charset="0"/>
              </a:rPr>
              <a:t>+ (Value</a:t>
            </a:r>
            <a:r>
              <a:rPr lang="en-US" sz="2300" u="sng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300" u="sng" dirty="0">
                <a:latin typeface="Arial" panose="020B0604020202020204" pitchFamily="34" charset="0"/>
                <a:cs typeface="Arial" panose="020B0604020202020204" pitchFamily="34" charset="0"/>
              </a:rPr>
              <a:t> – Mean)</a:t>
            </a:r>
            <a:r>
              <a:rPr lang="en-US" sz="2300" u="sng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300" u="sng" dirty="0">
                <a:latin typeface="Arial" panose="020B0604020202020204" pitchFamily="34" charset="0"/>
                <a:cs typeface="Arial" panose="020B0604020202020204" pitchFamily="34" charset="0"/>
              </a:rPr>
              <a:t> + … (</a:t>
            </a:r>
            <a:r>
              <a:rPr lang="en-US" sz="2300" u="sng" dirty="0" err="1"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r>
              <a:rPr lang="en-US" sz="2300" u="sng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300" u="sng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300" u="sng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				      Number of Observations</a:t>
            </a:r>
            <a:endParaRPr lang="en-US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249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228600"/>
            <a:ext cx="9334499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If Variances Are Not Equal?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752600"/>
            <a:ext cx="9906000" cy="44958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variances are not equal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between the two groups use a </a:t>
            </a: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Welch’s t-test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Adjusts standard errors and degrees of freedom (sample size minus 1) to make the test more robust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If there are unequal variances, will be harder to achieve significance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If variances are equal, the results from a Welch’s t-test should look very similar to a student’s t-test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83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152400"/>
            <a:ext cx="9334499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Checking for Equal Variances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524000"/>
            <a:ext cx="9906000" cy="457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 run 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Levene’s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Test to check for equal variances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E3F033-32F8-D449-9694-126E17431FA9}"/>
              </a:ext>
            </a:extLst>
          </p:cNvPr>
          <p:cNvSpPr txBox="1"/>
          <p:nvPr/>
        </p:nvSpPr>
        <p:spPr>
          <a:xfrm>
            <a:off x="3808412" y="2286000"/>
            <a:ext cx="1676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Dependent Variable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45C7B2-5AC4-5749-80B4-ABE2101FF4C5}"/>
              </a:ext>
            </a:extLst>
          </p:cNvPr>
          <p:cNvSpPr txBox="1"/>
          <p:nvPr/>
        </p:nvSpPr>
        <p:spPr>
          <a:xfrm>
            <a:off x="6170612" y="2286000"/>
            <a:ext cx="1676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Grouping Variable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5C65B9-BB7F-2F47-BED9-073701DAD579}"/>
              </a:ext>
            </a:extLst>
          </p:cNvPr>
          <p:cNvSpPr txBox="1"/>
          <p:nvPr/>
        </p:nvSpPr>
        <p:spPr>
          <a:xfrm>
            <a:off x="9142412" y="2590800"/>
            <a:ext cx="990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A622C2-D9A6-A24D-9462-FD7B3DE9103B}"/>
              </a:ext>
            </a:extLst>
          </p:cNvPr>
          <p:cNvSpPr txBox="1"/>
          <p:nvPr/>
        </p:nvSpPr>
        <p:spPr>
          <a:xfrm>
            <a:off x="2284412" y="5334000"/>
            <a:ext cx="434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P-Value is above 0.10 So Variances Are Equal</a:t>
            </a:r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id="{171C3E61-5E3D-B547-8FE1-2DB36D654727}"/>
              </a:ext>
            </a:extLst>
          </p:cNvPr>
          <p:cNvSpPr/>
          <p:nvPr/>
        </p:nvSpPr>
        <p:spPr>
          <a:xfrm>
            <a:off x="4418012" y="3048000"/>
            <a:ext cx="3810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>
            <a:extLst>
              <a:ext uri="{FF2B5EF4-FFF2-40B4-BE49-F238E27FC236}">
                <a16:creationId xmlns:a16="http://schemas.microsoft.com/office/drawing/2014/main" id="{92FF91B5-486D-CC44-B32A-C78187F21DB5}"/>
              </a:ext>
            </a:extLst>
          </p:cNvPr>
          <p:cNvSpPr/>
          <p:nvPr/>
        </p:nvSpPr>
        <p:spPr>
          <a:xfrm>
            <a:off x="6780212" y="3048000"/>
            <a:ext cx="381000" cy="457200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>
            <a:extLst>
              <a:ext uri="{FF2B5EF4-FFF2-40B4-BE49-F238E27FC236}">
                <a16:creationId xmlns:a16="http://schemas.microsoft.com/office/drawing/2014/main" id="{E2F34DB1-30C8-0046-8D54-E88474D8B4D8}"/>
              </a:ext>
            </a:extLst>
          </p:cNvPr>
          <p:cNvSpPr/>
          <p:nvPr/>
        </p:nvSpPr>
        <p:spPr>
          <a:xfrm>
            <a:off x="9447212" y="3048000"/>
            <a:ext cx="381000" cy="457200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EC283B-FB94-C042-86D6-5A54E93716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57"/>
          <a:stretch/>
        </p:blipFill>
        <p:spPr>
          <a:xfrm>
            <a:off x="1674812" y="3657600"/>
            <a:ext cx="9169344" cy="13716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Down Arrow 14">
            <a:extLst>
              <a:ext uri="{FF2B5EF4-FFF2-40B4-BE49-F238E27FC236}">
                <a16:creationId xmlns:a16="http://schemas.microsoft.com/office/drawing/2014/main" id="{E6A1AF55-3A7A-814F-B469-417F2982A843}"/>
              </a:ext>
            </a:extLst>
          </p:cNvPr>
          <p:cNvSpPr/>
          <p:nvPr/>
        </p:nvSpPr>
        <p:spPr>
          <a:xfrm rot="10800000">
            <a:off x="4189412" y="4800600"/>
            <a:ext cx="381000" cy="457200"/>
          </a:xfrm>
          <a:prstGeom prst="downArrow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691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152400"/>
            <a:ext cx="9334499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Running a T-Test with Equal Variances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524000"/>
            <a:ext cx="9906000" cy="44958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 want to compare mean Medicaid enrollment for children in expansion versus non-expansion states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Use the </a:t>
            </a:r>
            <a:r>
              <a:rPr lang="en-US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t.test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 function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run a t-test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Set </a:t>
            </a:r>
            <a:r>
              <a:rPr lang="en-US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var.equal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 TRUE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since variances between two groups are equal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F57359-ECE6-354C-9777-F2A085A8D4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212" y="4800600"/>
            <a:ext cx="10835640" cy="6858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E3F033-32F8-D449-9694-126E17431FA9}"/>
              </a:ext>
            </a:extLst>
          </p:cNvPr>
          <p:cNvSpPr txBox="1"/>
          <p:nvPr/>
        </p:nvSpPr>
        <p:spPr>
          <a:xfrm>
            <a:off x="6551612" y="3429000"/>
            <a:ext cx="1676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Dependent Variable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45C7B2-5AC4-5749-80B4-ABE2101FF4C5}"/>
              </a:ext>
            </a:extLst>
          </p:cNvPr>
          <p:cNvSpPr txBox="1"/>
          <p:nvPr/>
        </p:nvSpPr>
        <p:spPr>
          <a:xfrm>
            <a:off x="9142412" y="3429000"/>
            <a:ext cx="1676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Grouping Variable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5C65B9-BB7F-2F47-BED9-073701DAD579}"/>
              </a:ext>
            </a:extLst>
          </p:cNvPr>
          <p:cNvSpPr txBox="1"/>
          <p:nvPr/>
        </p:nvSpPr>
        <p:spPr>
          <a:xfrm>
            <a:off x="7466012" y="6096000"/>
            <a:ext cx="990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A622C2-D9A6-A24D-9462-FD7B3DE9103B}"/>
              </a:ext>
            </a:extLst>
          </p:cNvPr>
          <p:cNvSpPr txBox="1"/>
          <p:nvPr/>
        </p:nvSpPr>
        <p:spPr>
          <a:xfrm>
            <a:off x="9523412" y="6019800"/>
            <a:ext cx="1676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Variances Are Equal</a:t>
            </a:r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id="{171C3E61-5E3D-B547-8FE1-2DB36D654727}"/>
              </a:ext>
            </a:extLst>
          </p:cNvPr>
          <p:cNvSpPr/>
          <p:nvPr/>
        </p:nvSpPr>
        <p:spPr>
          <a:xfrm>
            <a:off x="7161212" y="4191000"/>
            <a:ext cx="3810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>
            <a:extLst>
              <a:ext uri="{FF2B5EF4-FFF2-40B4-BE49-F238E27FC236}">
                <a16:creationId xmlns:a16="http://schemas.microsoft.com/office/drawing/2014/main" id="{92FF91B5-486D-CC44-B32A-C78187F21DB5}"/>
              </a:ext>
            </a:extLst>
          </p:cNvPr>
          <p:cNvSpPr/>
          <p:nvPr/>
        </p:nvSpPr>
        <p:spPr>
          <a:xfrm>
            <a:off x="9752012" y="4191000"/>
            <a:ext cx="381000" cy="457200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>
            <a:extLst>
              <a:ext uri="{FF2B5EF4-FFF2-40B4-BE49-F238E27FC236}">
                <a16:creationId xmlns:a16="http://schemas.microsoft.com/office/drawing/2014/main" id="{E2F34DB1-30C8-0046-8D54-E88474D8B4D8}"/>
              </a:ext>
            </a:extLst>
          </p:cNvPr>
          <p:cNvSpPr/>
          <p:nvPr/>
        </p:nvSpPr>
        <p:spPr>
          <a:xfrm rot="10800000">
            <a:off x="7770812" y="5562600"/>
            <a:ext cx="381000" cy="457200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E6A1AF55-3A7A-814F-B469-417F2982A843}"/>
              </a:ext>
            </a:extLst>
          </p:cNvPr>
          <p:cNvSpPr/>
          <p:nvPr/>
        </p:nvSpPr>
        <p:spPr>
          <a:xfrm rot="10800000">
            <a:off x="10133012" y="5562600"/>
            <a:ext cx="381000" cy="457200"/>
          </a:xfrm>
          <a:prstGeom prst="downArrow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61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228600"/>
            <a:ext cx="9334499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Running a T-Test in R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752600"/>
            <a:ext cx="9906000" cy="44958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P-value is below 0.001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 result is highly significant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 enrollment in expanded Medicaid group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is significantly lower than the </a:t>
            </a:r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 in the group that did not expand Medicaid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 know this seems weird but I will explain why!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53E6EC-D65B-3041-BACE-18742E7962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000"/>
          <a:stretch/>
        </p:blipFill>
        <p:spPr>
          <a:xfrm>
            <a:off x="1903412" y="3886200"/>
            <a:ext cx="8305800" cy="25957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EF25468-6B3C-644D-91C0-6C83AAE20B9D}"/>
              </a:ext>
            </a:extLst>
          </p:cNvPr>
          <p:cNvSpPr/>
          <p:nvPr/>
        </p:nvSpPr>
        <p:spPr>
          <a:xfrm>
            <a:off x="1903412" y="5867400"/>
            <a:ext cx="4191000" cy="609600"/>
          </a:xfrm>
          <a:prstGeom prst="rect">
            <a:avLst/>
          </a:prstGeom>
          <a:noFill/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A1B080-ED35-6C43-990A-81DD981CDA06}"/>
              </a:ext>
            </a:extLst>
          </p:cNvPr>
          <p:cNvSpPr/>
          <p:nvPr/>
        </p:nvSpPr>
        <p:spPr>
          <a:xfrm>
            <a:off x="6627812" y="5867400"/>
            <a:ext cx="3581400" cy="609600"/>
          </a:xfrm>
          <a:prstGeom prst="rect">
            <a:avLst/>
          </a:prstGeom>
          <a:noFill/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9D3E84-3CE6-F744-88ED-E9E02F639407}"/>
              </a:ext>
            </a:extLst>
          </p:cNvPr>
          <p:cNvSpPr/>
          <p:nvPr/>
        </p:nvSpPr>
        <p:spPr>
          <a:xfrm>
            <a:off x="4418012" y="4648200"/>
            <a:ext cx="3200400" cy="304800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30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2EAD-3797-E941-965B-6BFACFF7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7212" y="1219200"/>
            <a:ext cx="8840600" cy="2819400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T-Test with Variances That Are Not Equal</a:t>
            </a:r>
          </a:p>
        </p:txBody>
      </p:sp>
    </p:spTree>
    <p:extLst>
      <p:ext uri="{BB962C8B-B14F-4D97-AF65-F5344CB8AC3E}">
        <p14:creationId xmlns:p14="http://schemas.microsoft.com/office/powerpoint/2010/main" val="48522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228600"/>
            <a:ext cx="9906000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Test Normality Assumption: Normal QQ-Plot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164E4C1-D854-2942-87BE-EC89ECAEEF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412" y="1600199"/>
            <a:ext cx="10134600" cy="42087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3CC44B-0897-C54C-AFFF-AE6A38808B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612" y="6172200"/>
            <a:ext cx="11348353" cy="3429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71236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152400"/>
            <a:ext cx="9334499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Checking for Equal Variances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524000"/>
            <a:ext cx="9906000" cy="457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 run 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Levene’s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Test to check for equal variances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E3F033-32F8-D449-9694-126E17431FA9}"/>
              </a:ext>
            </a:extLst>
          </p:cNvPr>
          <p:cNvSpPr txBox="1"/>
          <p:nvPr/>
        </p:nvSpPr>
        <p:spPr>
          <a:xfrm>
            <a:off x="3808412" y="2286000"/>
            <a:ext cx="1676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Dependent Variable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45C7B2-5AC4-5749-80B4-ABE2101FF4C5}"/>
              </a:ext>
            </a:extLst>
          </p:cNvPr>
          <p:cNvSpPr txBox="1"/>
          <p:nvPr/>
        </p:nvSpPr>
        <p:spPr>
          <a:xfrm>
            <a:off x="6170612" y="2286000"/>
            <a:ext cx="1676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Grouping Variable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5C65B9-BB7F-2F47-BED9-073701DAD579}"/>
              </a:ext>
            </a:extLst>
          </p:cNvPr>
          <p:cNvSpPr txBox="1"/>
          <p:nvPr/>
        </p:nvSpPr>
        <p:spPr>
          <a:xfrm>
            <a:off x="9142412" y="2590800"/>
            <a:ext cx="990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A622C2-D9A6-A24D-9462-FD7B3DE9103B}"/>
              </a:ext>
            </a:extLst>
          </p:cNvPr>
          <p:cNvSpPr txBox="1"/>
          <p:nvPr/>
        </p:nvSpPr>
        <p:spPr>
          <a:xfrm>
            <a:off x="3275012" y="5867400"/>
            <a:ext cx="434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P-Value Is Below 0.10 So Variances Are NOT Equal</a:t>
            </a:r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id="{171C3E61-5E3D-B547-8FE1-2DB36D654727}"/>
              </a:ext>
            </a:extLst>
          </p:cNvPr>
          <p:cNvSpPr/>
          <p:nvPr/>
        </p:nvSpPr>
        <p:spPr>
          <a:xfrm>
            <a:off x="4418012" y="3048000"/>
            <a:ext cx="3810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>
            <a:extLst>
              <a:ext uri="{FF2B5EF4-FFF2-40B4-BE49-F238E27FC236}">
                <a16:creationId xmlns:a16="http://schemas.microsoft.com/office/drawing/2014/main" id="{92FF91B5-486D-CC44-B32A-C78187F21DB5}"/>
              </a:ext>
            </a:extLst>
          </p:cNvPr>
          <p:cNvSpPr/>
          <p:nvPr/>
        </p:nvSpPr>
        <p:spPr>
          <a:xfrm>
            <a:off x="6780212" y="3048000"/>
            <a:ext cx="381000" cy="457200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>
            <a:extLst>
              <a:ext uri="{FF2B5EF4-FFF2-40B4-BE49-F238E27FC236}">
                <a16:creationId xmlns:a16="http://schemas.microsoft.com/office/drawing/2014/main" id="{E2F34DB1-30C8-0046-8D54-E88474D8B4D8}"/>
              </a:ext>
            </a:extLst>
          </p:cNvPr>
          <p:cNvSpPr/>
          <p:nvPr/>
        </p:nvSpPr>
        <p:spPr>
          <a:xfrm>
            <a:off x="9447212" y="3048000"/>
            <a:ext cx="381000" cy="457200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DF53DA-456D-4545-8030-7AB2A64362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812" y="3657600"/>
            <a:ext cx="8439443" cy="1752600"/>
          </a:xfrm>
          <a:prstGeom prst="rect">
            <a:avLst/>
          </a:prstGeom>
        </p:spPr>
      </p:pic>
      <p:sp>
        <p:nvSpPr>
          <p:cNvPr id="15" name="Down Arrow 14">
            <a:extLst>
              <a:ext uri="{FF2B5EF4-FFF2-40B4-BE49-F238E27FC236}">
                <a16:creationId xmlns:a16="http://schemas.microsoft.com/office/drawing/2014/main" id="{E6A1AF55-3A7A-814F-B469-417F2982A843}"/>
              </a:ext>
            </a:extLst>
          </p:cNvPr>
          <p:cNvSpPr/>
          <p:nvPr/>
        </p:nvSpPr>
        <p:spPr>
          <a:xfrm rot="10800000">
            <a:off x="5180012" y="4648200"/>
            <a:ext cx="381000" cy="1219200"/>
          </a:xfrm>
          <a:prstGeom prst="downArrow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701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89012" y="152400"/>
            <a:ext cx="10591800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Running a T-Test when Variances Are Not Equal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524000"/>
            <a:ext cx="9906000" cy="44958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 want to compare mean Medicaid enrollment for adults in expansion versus non-expansion states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Use the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t.test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() function to run a t-test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Set </a:t>
            </a:r>
            <a:r>
              <a:rPr lang="en-US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var.equal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 FALSE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since variances between two groups are equal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E3F033-32F8-D449-9694-126E17431FA9}"/>
              </a:ext>
            </a:extLst>
          </p:cNvPr>
          <p:cNvSpPr txBox="1"/>
          <p:nvPr/>
        </p:nvSpPr>
        <p:spPr>
          <a:xfrm>
            <a:off x="6551612" y="3429000"/>
            <a:ext cx="1676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Dependent Variable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45C7B2-5AC4-5749-80B4-ABE2101FF4C5}"/>
              </a:ext>
            </a:extLst>
          </p:cNvPr>
          <p:cNvSpPr txBox="1"/>
          <p:nvPr/>
        </p:nvSpPr>
        <p:spPr>
          <a:xfrm>
            <a:off x="9142412" y="3429000"/>
            <a:ext cx="1676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Grouping Variable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5C65B9-BB7F-2F47-BED9-073701DAD579}"/>
              </a:ext>
            </a:extLst>
          </p:cNvPr>
          <p:cNvSpPr txBox="1"/>
          <p:nvPr/>
        </p:nvSpPr>
        <p:spPr>
          <a:xfrm>
            <a:off x="7008812" y="6019800"/>
            <a:ext cx="990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A622C2-D9A6-A24D-9462-FD7B3DE9103B}"/>
              </a:ext>
            </a:extLst>
          </p:cNvPr>
          <p:cNvSpPr txBox="1"/>
          <p:nvPr/>
        </p:nvSpPr>
        <p:spPr>
          <a:xfrm>
            <a:off x="9066212" y="5943600"/>
            <a:ext cx="2133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Variances Are NOT Equal</a:t>
            </a:r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id="{171C3E61-5E3D-B547-8FE1-2DB36D654727}"/>
              </a:ext>
            </a:extLst>
          </p:cNvPr>
          <p:cNvSpPr/>
          <p:nvPr/>
        </p:nvSpPr>
        <p:spPr>
          <a:xfrm>
            <a:off x="7161212" y="4191000"/>
            <a:ext cx="3810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>
            <a:extLst>
              <a:ext uri="{FF2B5EF4-FFF2-40B4-BE49-F238E27FC236}">
                <a16:creationId xmlns:a16="http://schemas.microsoft.com/office/drawing/2014/main" id="{92FF91B5-486D-CC44-B32A-C78187F21DB5}"/>
              </a:ext>
            </a:extLst>
          </p:cNvPr>
          <p:cNvSpPr/>
          <p:nvPr/>
        </p:nvSpPr>
        <p:spPr>
          <a:xfrm>
            <a:off x="9752012" y="4191000"/>
            <a:ext cx="381000" cy="457200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>
            <a:extLst>
              <a:ext uri="{FF2B5EF4-FFF2-40B4-BE49-F238E27FC236}">
                <a16:creationId xmlns:a16="http://schemas.microsoft.com/office/drawing/2014/main" id="{E2F34DB1-30C8-0046-8D54-E88474D8B4D8}"/>
              </a:ext>
            </a:extLst>
          </p:cNvPr>
          <p:cNvSpPr/>
          <p:nvPr/>
        </p:nvSpPr>
        <p:spPr>
          <a:xfrm rot="10800000">
            <a:off x="7313612" y="5486400"/>
            <a:ext cx="381000" cy="457200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E6A1AF55-3A7A-814F-B469-417F2982A843}"/>
              </a:ext>
            </a:extLst>
          </p:cNvPr>
          <p:cNvSpPr/>
          <p:nvPr/>
        </p:nvSpPr>
        <p:spPr>
          <a:xfrm rot="10800000">
            <a:off x="9828212" y="5486400"/>
            <a:ext cx="381000" cy="457200"/>
          </a:xfrm>
          <a:prstGeom prst="downArrow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CAAD5E-B93A-1943-AD40-477B21E652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428"/>
          <a:stretch/>
        </p:blipFill>
        <p:spPr>
          <a:xfrm>
            <a:off x="760412" y="4724400"/>
            <a:ext cx="10287000" cy="62873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53250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79019E4-FEAC-8942-949E-14701651D2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3412" y="3581400"/>
            <a:ext cx="8469144" cy="2667000"/>
          </a:xfrm>
          <a:prstGeom prst="rect">
            <a:avLst/>
          </a:prstGeom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228600"/>
            <a:ext cx="9334499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Running a T-Test in R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752600"/>
            <a:ext cx="9906000" cy="1981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P-value is below 0.001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 result is highly significant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 enrollment in expanded Medicaid group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is significantly greater than the </a:t>
            </a:r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 in the group that did not expand Medicaid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F25468-6B3C-644D-91C0-6C83AAE20B9D}"/>
              </a:ext>
            </a:extLst>
          </p:cNvPr>
          <p:cNvSpPr/>
          <p:nvPr/>
        </p:nvSpPr>
        <p:spPr>
          <a:xfrm>
            <a:off x="1903412" y="5638800"/>
            <a:ext cx="4343400" cy="609600"/>
          </a:xfrm>
          <a:prstGeom prst="rect">
            <a:avLst/>
          </a:prstGeom>
          <a:noFill/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A1B080-ED35-6C43-990A-81DD981CDA06}"/>
              </a:ext>
            </a:extLst>
          </p:cNvPr>
          <p:cNvSpPr/>
          <p:nvPr/>
        </p:nvSpPr>
        <p:spPr>
          <a:xfrm>
            <a:off x="6780212" y="5638800"/>
            <a:ext cx="3581400" cy="609600"/>
          </a:xfrm>
          <a:prstGeom prst="rect">
            <a:avLst/>
          </a:prstGeom>
          <a:noFill/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9D3E84-3CE6-F744-88ED-E9E02F639407}"/>
              </a:ext>
            </a:extLst>
          </p:cNvPr>
          <p:cNvSpPr/>
          <p:nvPr/>
        </p:nvSpPr>
        <p:spPr>
          <a:xfrm>
            <a:off x="4722812" y="4419600"/>
            <a:ext cx="3505200" cy="304800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3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2EAD-3797-E941-965B-6BFACFF7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7212" y="1219200"/>
            <a:ext cx="8840600" cy="2819400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Paired T-Test</a:t>
            </a:r>
          </a:p>
        </p:txBody>
      </p:sp>
    </p:spTree>
    <p:extLst>
      <p:ext uri="{BB962C8B-B14F-4D97-AF65-F5344CB8AC3E}">
        <p14:creationId xmlns:p14="http://schemas.microsoft.com/office/powerpoint/2010/main" val="534944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228600"/>
            <a:ext cx="9334499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Running a T-Test with Paired Data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752600"/>
            <a:ext cx="9906000" cy="44958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If you want to compare data from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multiple time points from the same individuals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you should use a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paired t-test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 paired t-test is designed to analyze paired,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non-independent data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Summary of method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Calculates the differences between the two time points (simple subtraction)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Runs a one-sample t-test to test if these differences are significantly different from zero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822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228600"/>
            <a:ext cx="9334499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Paired T-Test Example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752600"/>
            <a:ext cx="9906000" cy="39624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Will compare data of reaction times before and after individuals drank 2 beers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Want to determine if reaction times before beers are significantly different than after beers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To do this, we will use a paired t-test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ED6D2F-A291-BE48-B364-ADD5365B3217}"/>
              </a:ext>
            </a:extLst>
          </p:cNvPr>
          <p:cNvSpPr txBox="1"/>
          <p:nvPr/>
        </p:nvSpPr>
        <p:spPr>
          <a:xfrm>
            <a:off x="6016625" y="6477000"/>
            <a:ext cx="617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Data from: </a:t>
            </a:r>
            <a:r>
              <a:rPr lang="en-US" sz="1400" dirty="0">
                <a:hlinkClick r:id="rId3"/>
              </a:rPr>
              <a:t>https://bolt.mph.ufl.edu/6050-6052/unit-4b/module-13/paired-t-test/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515616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827212" y="228600"/>
            <a:ext cx="9906000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Test Normality: QQ-Plot on Paired Data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D1E835-2F3C-944F-A332-56C671BD7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412" y="3200400"/>
            <a:ext cx="5600700" cy="10033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F6D060E-4E4F-BF46-86C8-9B1B41DAED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384" r="3409"/>
          <a:stretch/>
        </p:blipFill>
        <p:spPr>
          <a:xfrm>
            <a:off x="6323012" y="1600199"/>
            <a:ext cx="5486400" cy="463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40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89012" y="152400"/>
            <a:ext cx="10591800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Running a Paired T-Test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524000"/>
            <a:ext cx="9906000" cy="2362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x will equal time or observations from group 1 and y will equal time or observations from group 2 from the pairs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For paired t-test set as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paired = TRUE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Notice that for paired test have to have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 and y in separate vectors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Meaning will need one column for time 1 and one column for time 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E3F033-32F8-D449-9694-126E17431FA9}"/>
              </a:ext>
            </a:extLst>
          </p:cNvPr>
          <p:cNvSpPr txBox="1"/>
          <p:nvPr/>
        </p:nvSpPr>
        <p:spPr>
          <a:xfrm>
            <a:off x="4646612" y="4267200"/>
            <a:ext cx="205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 1 / Observation 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45C7B2-5AC4-5749-80B4-ABE2101FF4C5}"/>
              </a:ext>
            </a:extLst>
          </p:cNvPr>
          <p:cNvSpPr txBox="1"/>
          <p:nvPr/>
        </p:nvSpPr>
        <p:spPr>
          <a:xfrm>
            <a:off x="7389812" y="4267200"/>
            <a:ext cx="205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 2 / Observation 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A622C2-D9A6-A24D-9462-FD7B3DE9103B}"/>
              </a:ext>
            </a:extLst>
          </p:cNvPr>
          <p:cNvSpPr txBox="1"/>
          <p:nvPr/>
        </p:nvSpPr>
        <p:spPr>
          <a:xfrm>
            <a:off x="9523412" y="4267200"/>
            <a:ext cx="2133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 As Paired Data</a:t>
            </a:r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id="{171C3E61-5E3D-B547-8FE1-2DB36D654727}"/>
              </a:ext>
            </a:extLst>
          </p:cNvPr>
          <p:cNvSpPr/>
          <p:nvPr/>
        </p:nvSpPr>
        <p:spPr>
          <a:xfrm>
            <a:off x="5484812" y="5105400"/>
            <a:ext cx="3810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>
            <a:extLst>
              <a:ext uri="{FF2B5EF4-FFF2-40B4-BE49-F238E27FC236}">
                <a16:creationId xmlns:a16="http://schemas.microsoft.com/office/drawing/2014/main" id="{92FF91B5-486D-CC44-B32A-C78187F21DB5}"/>
              </a:ext>
            </a:extLst>
          </p:cNvPr>
          <p:cNvSpPr/>
          <p:nvPr/>
        </p:nvSpPr>
        <p:spPr>
          <a:xfrm>
            <a:off x="8228012" y="5105400"/>
            <a:ext cx="381000" cy="457200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E6A1AF55-3A7A-814F-B469-417F2982A843}"/>
              </a:ext>
            </a:extLst>
          </p:cNvPr>
          <p:cNvSpPr/>
          <p:nvPr/>
        </p:nvSpPr>
        <p:spPr>
          <a:xfrm>
            <a:off x="10437812" y="5105400"/>
            <a:ext cx="381000" cy="457200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09CABC-3CF2-8042-9EAE-CEF0802EDF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612" y="5715000"/>
            <a:ext cx="11306908" cy="4572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673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420EF3-3434-2540-ACF0-BC3A494144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1012" y="3429000"/>
            <a:ext cx="8839200" cy="317131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228600"/>
            <a:ext cx="9334499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Running a T-Test in R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676400"/>
            <a:ext cx="9906000" cy="1981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P-value is below 0.05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 result is significant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Difference between pairs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is significantly different than zero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Therefore reaction time is significantly slower after two beers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A1B080-ED35-6C43-990A-81DD981CDA06}"/>
              </a:ext>
            </a:extLst>
          </p:cNvPr>
          <p:cNvSpPr/>
          <p:nvPr/>
        </p:nvSpPr>
        <p:spPr>
          <a:xfrm>
            <a:off x="1751012" y="5943600"/>
            <a:ext cx="3200400" cy="609600"/>
          </a:xfrm>
          <a:prstGeom prst="rect">
            <a:avLst/>
          </a:prstGeom>
          <a:noFill/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9D3E84-3CE6-F744-88ED-E9E02F639407}"/>
              </a:ext>
            </a:extLst>
          </p:cNvPr>
          <p:cNvSpPr/>
          <p:nvPr/>
        </p:nvSpPr>
        <p:spPr>
          <a:xfrm>
            <a:off x="4570412" y="4419600"/>
            <a:ext cx="2438400" cy="304800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50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2EAD-3797-E941-965B-6BFACFF7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2012" y="1295400"/>
            <a:ext cx="8458200" cy="2819400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T-Test with</a:t>
            </a:r>
            <a:b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 Non-Normal Data</a:t>
            </a:r>
          </a:p>
        </p:txBody>
      </p:sp>
    </p:spTree>
    <p:extLst>
      <p:ext uri="{BB962C8B-B14F-4D97-AF65-F5344CB8AC3E}">
        <p14:creationId xmlns:p14="http://schemas.microsoft.com/office/powerpoint/2010/main" val="760149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228600"/>
            <a:ext cx="9334499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If Data Is Not Normal?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752600"/>
            <a:ext cx="9906000" cy="44958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If your data is not normal and your sample size is above 30, you can use a normal t-test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If your sample size is below 30 and not normal, you need to use a special test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sample means: Mann Whitney U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Paired samples: Wilcoxon Test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Similar to other t-tests but designed for non-normal data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Uses rankings to determine significance instead of raw differences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4B8C751-0104-0F40-8176-E814CF81AE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3012" y="5638800"/>
            <a:ext cx="7013222" cy="533400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801384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55E8A16-05AB-5F43-8C1A-73A4329C8F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2412" y="1371600"/>
            <a:ext cx="9144000" cy="461107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7F8AA9D-E580-F247-90EE-4266B71B2503}"/>
              </a:ext>
            </a:extLst>
          </p:cNvPr>
          <p:cNvSpPr txBox="1"/>
          <p:nvPr/>
        </p:nvSpPr>
        <p:spPr>
          <a:xfrm>
            <a:off x="6475412" y="6515933"/>
            <a:ext cx="579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Image from: </a:t>
            </a:r>
            <a:r>
              <a:rPr lang="en-US" sz="1400" dirty="0">
                <a:hlinkClick r:id="rId4"/>
              </a:rPr>
              <a:t>http://onlinestatbook.com/2/advanced_graphs/q-q_plots.html</a:t>
            </a:r>
            <a:endParaRPr lang="en-US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DFAE61-6AB0-8049-82DD-8FF0340B9C20}"/>
              </a:ext>
            </a:extLst>
          </p:cNvPr>
          <p:cNvSpPr txBox="1"/>
          <p:nvPr/>
        </p:nvSpPr>
        <p:spPr>
          <a:xfrm>
            <a:off x="3046412" y="609600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1106AA-0642-DA46-A313-7EA6F0ACD4CD}"/>
              </a:ext>
            </a:extLst>
          </p:cNvPr>
          <p:cNvSpPr txBox="1"/>
          <p:nvPr/>
        </p:nvSpPr>
        <p:spPr>
          <a:xfrm>
            <a:off x="7237412" y="5334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Normal</a:t>
            </a:r>
          </a:p>
        </p:txBody>
      </p:sp>
    </p:spTree>
    <p:extLst>
      <p:ext uri="{BB962C8B-B14F-4D97-AF65-F5344CB8AC3E}">
        <p14:creationId xmlns:p14="http://schemas.microsoft.com/office/powerpoint/2010/main" val="4096381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2EAD-3797-E941-965B-6BFACFF7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7212" y="1447800"/>
            <a:ext cx="8458200" cy="2819400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Review In-Class Exercises</a:t>
            </a:r>
          </a:p>
        </p:txBody>
      </p:sp>
    </p:spTree>
    <p:extLst>
      <p:ext uri="{BB962C8B-B14F-4D97-AF65-F5344CB8AC3E}">
        <p14:creationId xmlns:p14="http://schemas.microsoft.com/office/powerpoint/2010/main" val="203284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228600"/>
            <a:ext cx="9334499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Task: Water Quality in Austin, TX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752600"/>
            <a:ext cx="9906000" cy="44958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 asked you to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compare the mean dissolved oxygen levels in Lady Bird Lake versus Barton Creek watersheds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First, you would check the sample size</a:t>
            </a:r>
          </a:p>
          <a:p>
            <a:pPr lvl="1">
              <a:lnSpc>
                <a:spcPct val="80000"/>
              </a:lnSpc>
              <a:spcAft>
                <a:spcPts val="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Sample size is 279 so normality not a concern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Levene’s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Test to check for homogeneity or equal variances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Run independent samples t-test to compare two watersheds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var.equal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= TRUE or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var.equal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= FALSE depending on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Levene’s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Test results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8383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228600"/>
            <a:ext cx="9906000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Test Normality Assumption: Normal QQ-Plot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0774A0-FCF2-6446-85B2-5F1E7A6A96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833"/>
          <a:stretch/>
        </p:blipFill>
        <p:spPr>
          <a:xfrm>
            <a:off x="1903412" y="6092190"/>
            <a:ext cx="8726557" cy="3848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56124B-8764-4A40-BF93-453AC719F2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812" y="1447800"/>
            <a:ext cx="8458200" cy="426279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0C1CDDB-5941-F940-A177-5ABC28BB4E12}"/>
              </a:ext>
            </a:extLst>
          </p:cNvPr>
          <p:cNvSpPr txBox="1"/>
          <p:nvPr/>
        </p:nvSpPr>
        <p:spPr>
          <a:xfrm>
            <a:off x="9598025" y="2514600"/>
            <a:ext cx="25908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is not normal but the sample size is 279, so if variances are equal can run a normal t-test</a:t>
            </a:r>
          </a:p>
        </p:txBody>
      </p:sp>
    </p:spTree>
    <p:extLst>
      <p:ext uri="{BB962C8B-B14F-4D97-AF65-F5344CB8AC3E}">
        <p14:creationId xmlns:p14="http://schemas.microsoft.com/office/powerpoint/2010/main" val="122960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76CDB481-E34F-A040-B3D4-CD7DB32CD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0612" y="3581400"/>
            <a:ext cx="7924800" cy="208883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152400"/>
            <a:ext cx="9334499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Checking for Equal Variances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524000"/>
            <a:ext cx="9906000" cy="4572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 run 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Levene’s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Test to check for equal variances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E3F033-32F8-D449-9694-126E17431FA9}"/>
              </a:ext>
            </a:extLst>
          </p:cNvPr>
          <p:cNvSpPr txBox="1"/>
          <p:nvPr/>
        </p:nvSpPr>
        <p:spPr>
          <a:xfrm>
            <a:off x="3656012" y="2133600"/>
            <a:ext cx="1676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Dependent Variable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45C7B2-5AC4-5749-80B4-ABE2101FF4C5}"/>
              </a:ext>
            </a:extLst>
          </p:cNvPr>
          <p:cNvSpPr txBox="1"/>
          <p:nvPr/>
        </p:nvSpPr>
        <p:spPr>
          <a:xfrm>
            <a:off x="5637212" y="2209800"/>
            <a:ext cx="1676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Grouping Variable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5C65B9-BB7F-2F47-BED9-073701DAD579}"/>
              </a:ext>
            </a:extLst>
          </p:cNvPr>
          <p:cNvSpPr txBox="1"/>
          <p:nvPr/>
        </p:nvSpPr>
        <p:spPr>
          <a:xfrm>
            <a:off x="7466012" y="2514600"/>
            <a:ext cx="990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A622C2-D9A6-A24D-9462-FD7B3DE9103B}"/>
              </a:ext>
            </a:extLst>
          </p:cNvPr>
          <p:cNvSpPr txBox="1"/>
          <p:nvPr/>
        </p:nvSpPr>
        <p:spPr>
          <a:xfrm>
            <a:off x="3198812" y="5867400"/>
            <a:ext cx="434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P-Value Is Below 0.10 So Variances Are NOT Equal</a:t>
            </a:r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id="{171C3E61-5E3D-B547-8FE1-2DB36D654727}"/>
              </a:ext>
            </a:extLst>
          </p:cNvPr>
          <p:cNvSpPr/>
          <p:nvPr/>
        </p:nvSpPr>
        <p:spPr>
          <a:xfrm>
            <a:off x="4265612" y="2971800"/>
            <a:ext cx="3810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>
            <a:extLst>
              <a:ext uri="{FF2B5EF4-FFF2-40B4-BE49-F238E27FC236}">
                <a16:creationId xmlns:a16="http://schemas.microsoft.com/office/drawing/2014/main" id="{92FF91B5-486D-CC44-B32A-C78187F21DB5}"/>
              </a:ext>
            </a:extLst>
          </p:cNvPr>
          <p:cNvSpPr/>
          <p:nvPr/>
        </p:nvSpPr>
        <p:spPr>
          <a:xfrm rot="2586906">
            <a:off x="5665813" y="3040274"/>
            <a:ext cx="381000" cy="457200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>
            <a:extLst>
              <a:ext uri="{FF2B5EF4-FFF2-40B4-BE49-F238E27FC236}">
                <a16:creationId xmlns:a16="http://schemas.microsoft.com/office/drawing/2014/main" id="{E2F34DB1-30C8-0046-8D54-E88474D8B4D8}"/>
              </a:ext>
            </a:extLst>
          </p:cNvPr>
          <p:cNvSpPr/>
          <p:nvPr/>
        </p:nvSpPr>
        <p:spPr>
          <a:xfrm>
            <a:off x="7770812" y="2971800"/>
            <a:ext cx="381000" cy="457200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E6A1AF55-3A7A-814F-B469-417F2982A843}"/>
              </a:ext>
            </a:extLst>
          </p:cNvPr>
          <p:cNvSpPr/>
          <p:nvPr/>
        </p:nvSpPr>
        <p:spPr>
          <a:xfrm rot="10800000">
            <a:off x="5103812" y="4800600"/>
            <a:ext cx="381000" cy="990600"/>
          </a:xfrm>
          <a:prstGeom prst="downArrow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180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152400"/>
            <a:ext cx="9334499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Running a T-Test with Equal Variances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524000"/>
            <a:ext cx="9906000" cy="44958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 want to compare mean dissolved oxygen in Barton Creek versus Lady Bird Lake in Austin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Use the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t.test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() function to run a t-test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Set </a:t>
            </a:r>
            <a:r>
              <a:rPr lang="en-US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var.equal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 FALSE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because variances not equal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E3F033-32F8-D449-9694-126E17431FA9}"/>
              </a:ext>
            </a:extLst>
          </p:cNvPr>
          <p:cNvSpPr txBox="1"/>
          <p:nvPr/>
        </p:nvSpPr>
        <p:spPr>
          <a:xfrm>
            <a:off x="3960812" y="3505200"/>
            <a:ext cx="1676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Dependent Variable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45C7B2-5AC4-5749-80B4-ABE2101FF4C5}"/>
              </a:ext>
            </a:extLst>
          </p:cNvPr>
          <p:cNvSpPr txBox="1"/>
          <p:nvPr/>
        </p:nvSpPr>
        <p:spPr>
          <a:xfrm>
            <a:off x="6018212" y="3505200"/>
            <a:ext cx="1676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Grouping Variable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5C65B9-BB7F-2F47-BED9-073701DAD579}"/>
              </a:ext>
            </a:extLst>
          </p:cNvPr>
          <p:cNvSpPr txBox="1"/>
          <p:nvPr/>
        </p:nvSpPr>
        <p:spPr>
          <a:xfrm>
            <a:off x="7923212" y="6019800"/>
            <a:ext cx="990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A622C2-D9A6-A24D-9462-FD7B3DE9103B}"/>
              </a:ext>
            </a:extLst>
          </p:cNvPr>
          <p:cNvSpPr txBox="1"/>
          <p:nvPr/>
        </p:nvSpPr>
        <p:spPr>
          <a:xfrm>
            <a:off x="9371012" y="5943600"/>
            <a:ext cx="2133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Variances Are NOT Equal</a:t>
            </a:r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id="{171C3E61-5E3D-B547-8FE1-2DB36D654727}"/>
              </a:ext>
            </a:extLst>
          </p:cNvPr>
          <p:cNvSpPr/>
          <p:nvPr/>
        </p:nvSpPr>
        <p:spPr>
          <a:xfrm>
            <a:off x="4570412" y="4343400"/>
            <a:ext cx="3810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>
            <a:extLst>
              <a:ext uri="{FF2B5EF4-FFF2-40B4-BE49-F238E27FC236}">
                <a16:creationId xmlns:a16="http://schemas.microsoft.com/office/drawing/2014/main" id="{92FF91B5-486D-CC44-B32A-C78187F21DB5}"/>
              </a:ext>
            </a:extLst>
          </p:cNvPr>
          <p:cNvSpPr/>
          <p:nvPr/>
        </p:nvSpPr>
        <p:spPr>
          <a:xfrm rot="2243633">
            <a:off x="5965487" y="4335907"/>
            <a:ext cx="381000" cy="457200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>
            <a:extLst>
              <a:ext uri="{FF2B5EF4-FFF2-40B4-BE49-F238E27FC236}">
                <a16:creationId xmlns:a16="http://schemas.microsoft.com/office/drawing/2014/main" id="{E2F34DB1-30C8-0046-8D54-E88474D8B4D8}"/>
              </a:ext>
            </a:extLst>
          </p:cNvPr>
          <p:cNvSpPr/>
          <p:nvPr/>
        </p:nvSpPr>
        <p:spPr>
          <a:xfrm rot="10800000">
            <a:off x="8228012" y="5410200"/>
            <a:ext cx="381000" cy="457200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E6A1AF55-3A7A-814F-B469-417F2982A843}"/>
              </a:ext>
            </a:extLst>
          </p:cNvPr>
          <p:cNvSpPr/>
          <p:nvPr/>
        </p:nvSpPr>
        <p:spPr>
          <a:xfrm rot="10800000">
            <a:off x="10285412" y="5410200"/>
            <a:ext cx="381000" cy="457200"/>
          </a:xfrm>
          <a:prstGeom prst="downArrow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F9D3A7-9F7E-1D4C-BE86-ECF0C59A37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785"/>
          <a:stretch/>
        </p:blipFill>
        <p:spPr>
          <a:xfrm>
            <a:off x="379412" y="4953000"/>
            <a:ext cx="11266055" cy="31369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26453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9AE971F-942F-6D4A-A941-8299DC6574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7212" y="3352800"/>
            <a:ext cx="8839200" cy="3153263"/>
          </a:xfrm>
          <a:prstGeom prst="rect">
            <a:avLst/>
          </a:prstGeom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93812" y="228600"/>
            <a:ext cx="9334499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Running a T-Test in R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1752600"/>
            <a:ext cx="9906000" cy="4495800"/>
          </a:xfrm>
        </p:spPr>
        <p:txBody>
          <a:bodyPr numCol="1">
            <a:noAutofit/>
          </a:bodyPr>
          <a:lstStyle/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P-value is below 0.001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 result is highly significant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 dissolved oxygen in Lady Bird Lake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is significantly higher than the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 in Barton Creek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F25468-6B3C-644D-91C0-6C83AAE20B9D}"/>
              </a:ext>
            </a:extLst>
          </p:cNvPr>
          <p:cNvSpPr/>
          <p:nvPr/>
        </p:nvSpPr>
        <p:spPr>
          <a:xfrm>
            <a:off x="2055812" y="5867401"/>
            <a:ext cx="3581400" cy="609600"/>
          </a:xfrm>
          <a:prstGeom prst="rect">
            <a:avLst/>
          </a:prstGeom>
          <a:noFill/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A1B080-ED35-6C43-990A-81DD981CDA06}"/>
              </a:ext>
            </a:extLst>
          </p:cNvPr>
          <p:cNvSpPr/>
          <p:nvPr/>
        </p:nvSpPr>
        <p:spPr>
          <a:xfrm>
            <a:off x="5637212" y="5867401"/>
            <a:ext cx="3810000" cy="609600"/>
          </a:xfrm>
          <a:prstGeom prst="rect">
            <a:avLst/>
          </a:prstGeom>
          <a:noFill/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9D3E84-3CE6-F744-88ED-E9E02F639407}"/>
              </a:ext>
            </a:extLst>
          </p:cNvPr>
          <p:cNvSpPr/>
          <p:nvPr/>
        </p:nvSpPr>
        <p:spPr>
          <a:xfrm>
            <a:off x="5180012" y="4343401"/>
            <a:ext cx="3200400" cy="304800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611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2EAD-3797-E941-965B-6BFACFF7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7212" y="1219200"/>
            <a:ext cx="8840600" cy="2819400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58210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95261.potx" id="{4CBF9558-C12D-4F51-9AA3-9D0796951DBC}" vid="{FFC159E6-A134-46E7-B1A0-C306E39FC295}"/>
    </a:ext>
  </a:extLst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17341</TotalTime>
  <Words>1939</Words>
  <Application>Microsoft Macintosh PowerPoint</Application>
  <PresentationFormat>Custom</PresentationFormat>
  <Paragraphs>299</Paragraphs>
  <Slides>46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9" baseType="lpstr">
      <vt:lpstr>Arial</vt:lpstr>
      <vt:lpstr>Corbel</vt:lpstr>
      <vt:lpstr>Digital Blue Tunnel 16x9</vt:lpstr>
      <vt:lpstr>Statistics in R</vt:lpstr>
      <vt:lpstr>Class Live Stream &amp; Files Link</vt:lpstr>
      <vt:lpstr>Review of Last Week’s Material</vt:lpstr>
      <vt:lpstr>Avoiding Bias</vt:lpstr>
      <vt:lpstr>Null &amp; Alternative Hypotheses</vt:lpstr>
      <vt:lpstr>Null &amp; Alternative Hypotheses</vt:lpstr>
      <vt:lpstr>Types of Errors</vt:lpstr>
      <vt:lpstr>Type I &amp; Type II Error</vt:lpstr>
      <vt:lpstr>Type I &amp; Type II Error</vt:lpstr>
      <vt:lpstr>Error Types: Breast Cancer Example</vt:lpstr>
      <vt:lpstr>P-Values &amp; Statistical Significance</vt:lpstr>
      <vt:lpstr>The Goal: Statistical Significance</vt:lpstr>
      <vt:lpstr>P-Value Cut Offs</vt:lpstr>
      <vt:lpstr>P-Value Cut Offs</vt:lpstr>
      <vt:lpstr>T-Test: Difference between Two Means</vt:lpstr>
      <vt:lpstr>What Is a T-Test?</vt:lpstr>
      <vt:lpstr>Independence Is Required</vt:lpstr>
      <vt:lpstr>Test Normality Assumption</vt:lpstr>
      <vt:lpstr>Test Normality Assumption</vt:lpstr>
      <vt:lpstr>Test Normality Assumption: Normal QQ-Plot</vt:lpstr>
      <vt:lpstr>Test for Homogeneity of Variances</vt:lpstr>
      <vt:lpstr>What If Variances Are Not Equal?</vt:lpstr>
      <vt:lpstr>Checking for Equal Variances</vt:lpstr>
      <vt:lpstr>Running a T-Test with Equal Variances</vt:lpstr>
      <vt:lpstr>Running a T-Test in R</vt:lpstr>
      <vt:lpstr>T-Test with Variances That Are Not Equal</vt:lpstr>
      <vt:lpstr>Test Normality Assumption: Normal QQ-Plot</vt:lpstr>
      <vt:lpstr>Checking for Equal Variances</vt:lpstr>
      <vt:lpstr>Running a T-Test when Variances Are Not Equal</vt:lpstr>
      <vt:lpstr>Running a T-Test in R</vt:lpstr>
      <vt:lpstr>Paired T-Test</vt:lpstr>
      <vt:lpstr>Running a T-Test with Paired Data</vt:lpstr>
      <vt:lpstr>Paired T-Test Example</vt:lpstr>
      <vt:lpstr>Test Normality: QQ-Plot on Paired Data</vt:lpstr>
      <vt:lpstr>Running a Paired T-Test</vt:lpstr>
      <vt:lpstr>Running a T-Test in R</vt:lpstr>
      <vt:lpstr>T-Test with  Non-Normal Data</vt:lpstr>
      <vt:lpstr>What If Data Is Not Normal?</vt:lpstr>
      <vt:lpstr>PowerPoint Presentation</vt:lpstr>
      <vt:lpstr>Review In-Class Exercises</vt:lpstr>
      <vt:lpstr>Task: Water Quality in Austin, TX</vt:lpstr>
      <vt:lpstr>Test Normality Assumption: Normal QQ-Plot</vt:lpstr>
      <vt:lpstr>Checking for Equal Variances</vt:lpstr>
      <vt:lpstr>Running a T-Test with Equal Variances</vt:lpstr>
      <vt:lpstr>Running a T-Test in R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 in R</dc:title>
  <dc:creator>Kelsey Huntzberry</dc:creator>
  <cp:lastModifiedBy>Kelsey Huntzberry</cp:lastModifiedBy>
  <cp:revision>36</cp:revision>
  <dcterms:created xsi:type="dcterms:W3CDTF">2019-08-31T03:48:10Z</dcterms:created>
  <dcterms:modified xsi:type="dcterms:W3CDTF">2019-09-19T00:26:29Z</dcterms:modified>
</cp:coreProperties>
</file>