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65" r:id="rId2"/>
    <p:sldId id="329" r:id="rId3"/>
    <p:sldId id="369" r:id="rId4"/>
    <p:sldId id="331" r:id="rId5"/>
    <p:sldId id="333" r:id="rId6"/>
    <p:sldId id="364" r:id="rId7"/>
    <p:sldId id="336" r:id="rId8"/>
    <p:sldId id="337" r:id="rId9"/>
    <p:sldId id="338" r:id="rId10"/>
    <p:sldId id="387" r:id="rId11"/>
    <p:sldId id="310" r:id="rId12"/>
    <p:sldId id="323" r:id="rId13"/>
    <p:sldId id="326" r:id="rId14"/>
    <p:sldId id="367" r:id="rId15"/>
    <p:sldId id="366" r:id="rId16"/>
    <p:sldId id="324" r:id="rId17"/>
    <p:sldId id="325" r:id="rId18"/>
    <p:sldId id="368" r:id="rId19"/>
    <p:sldId id="359" r:id="rId20"/>
    <p:sldId id="330" r:id="rId21"/>
    <p:sldId id="372" r:id="rId22"/>
    <p:sldId id="375" r:id="rId23"/>
    <p:sldId id="370" r:id="rId24"/>
    <p:sldId id="373" r:id="rId25"/>
    <p:sldId id="401" r:id="rId26"/>
    <p:sldId id="383" r:id="rId27"/>
    <p:sldId id="374" r:id="rId28"/>
    <p:sldId id="385" r:id="rId29"/>
    <p:sldId id="376" r:id="rId30"/>
    <p:sldId id="377" r:id="rId31"/>
    <p:sldId id="378" r:id="rId32"/>
    <p:sldId id="382" r:id="rId33"/>
    <p:sldId id="384" r:id="rId34"/>
    <p:sldId id="371" r:id="rId35"/>
    <p:sldId id="402" r:id="rId36"/>
    <p:sldId id="386" r:id="rId37"/>
    <p:sldId id="381" r:id="rId38"/>
    <p:sldId id="380" r:id="rId39"/>
    <p:sldId id="403" r:id="rId40"/>
    <p:sldId id="392" r:id="rId41"/>
    <p:sldId id="389" r:id="rId42"/>
    <p:sldId id="393" r:id="rId43"/>
    <p:sldId id="391" r:id="rId44"/>
    <p:sldId id="340" r:id="rId45"/>
    <p:sldId id="395" r:id="rId46"/>
    <p:sldId id="396" r:id="rId47"/>
    <p:sldId id="400" r:id="rId48"/>
    <p:sldId id="398" r:id="rId49"/>
    <p:sldId id="397" r:id="rId50"/>
    <p:sldId id="399" r:id="rId51"/>
    <p:sldId id="394" r:id="rId52"/>
    <p:sldId id="339" r:id="rId53"/>
    <p:sldId id="362" r:id="rId54"/>
    <p:sldId id="352" r:id="rId55"/>
    <p:sldId id="351" r:id="rId56"/>
    <p:sldId id="341" r:id="rId57"/>
    <p:sldId id="342" r:id="rId58"/>
    <p:sldId id="343" r:id="rId59"/>
    <p:sldId id="344" r:id="rId60"/>
    <p:sldId id="345" r:id="rId61"/>
    <p:sldId id="346" r:id="rId62"/>
    <p:sldId id="353" r:id="rId63"/>
    <p:sldId id="356" r:id="rId64"/>
    <p:sldId id="355" r:id="rId65"/>
    <p:sldId id="357" r:id="rId66"/>
  </p:sldIdLst>
  <p:sldSz cx="12188825" cy="6858000"/>
  <p:notesSz cx="6858000" cy="9144000"/>
  <p:custDataLst>
    <p:tags r:id="rId6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C29"/>
    <a:srgbClr val="000F33"/>
    <a:srgbClr val="00081B"/>
    <a:srgbClr val="001032"/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91679" autoAdjust="0"/>
  </p:normalViewPr>
  <p:slideViewPr>
    <p:cSldViewPr showGuides="1">
      <p:cViewPr varScale="1">
        <p:scale>
          <a:sx n="112" d="100"/>
          <a:sy n="112" d="100"/>
        </p:scale>
        <p:origin x="1136" y="18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8/4/19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8/4/19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47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77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36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50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89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87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49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3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3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72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04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6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54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375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08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73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985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983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992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3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240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403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52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8/4/19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8/4/19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lseyhuntzberry.com/data-science-class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ran.wustl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tudio.com/products/rstudio/download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lseyhuntzberry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elseyhuntzberry.com/statistics-classe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kelseyhuntzberry.com/data-science-classe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kelseyhuntzberry.com/statistics-classe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hyperlink" Target="https://www.packtpub.com/big-data-and-business-intelligence/data-analysis-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Discovering-Statistics-Using-Andy-Field/dp/144620046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join.slack.com/t/learningrinaustin/shared_invite/enQtNjQ3MTcxMTczOTQyLTU4NWU2OGU5ZWQ5YzIwMTRhYjRiZTI3ODM1Yjc3ZTcwY2VjOGZkNjg2MzE1ODA1ZDA0YTRjMzNjYmIxOWQ1YmM" TargetMode="External"/><Relationship Id="rId2" Type="http://schemas.openxmlformats.org/officeDocument/2006/relationships/hyperlink" Target="mailto:kelsey.Huntzberry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229600" cy="2895600"/>
          </a:xfrm>
        </p:spPr>
        <p:txBody>
          <a:bodyPr/>
          <a:lstStyle/>
          <a:p>
            <a:r>
              <a:rPr lang="en-US" dirty="0"/>
              <a:t>Statistics in 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7612" y="4419600"/>
            <a:ext cx="10058400" cy="1219200"/>
          </a:xfrm>
        </p:spPr>
        <p:txBody>
          <a:bodyPr>
            <a:normAutofit fontScale="77500" lnSpcReduction="20000"/>
          </a:bodyPr>
          <a:lstStyle/>
          <a:p>
            <a:r>
              <a:rPr lang="it-IT" sz="3600" dirty="0" err="1">
                <a:solidFill>
                  <a:schemeClr val="tx1"/>
                </a:solidFill>
              </a:rPr>
              <a:t>Descriptive</a:t>
            </a:r>
            <a:r>
              <a:rPr lang="it-IT" sz="3600" dirty="0">
                <a:solidFill>
                  <a:schemeClr val="tx1"/>
                </a:solidFill>
              </a:rPr>
              <a:t> </a:t>
            </a:r>
            <a:r>
              <a:rPr lang="it-IT" sz="3600" dirty="0" err="1">
                <a:solidFill>
                  <a:schemeClr val="tx1"/>
                </a:solidFill>
              </a:rPr>
              <a:t>statistics</a:t>
            </a:r>
            <a:r>
              <a:rPr lang="it-IT" sz="3600" dirty="0">
                <a:solidFill>
                  <a:schemeClr val="tx1"/>
                </a:solidFill>
              </a:rPr>
              <a:t>, </a:t>
            </a:r>
            <a:r>
              <a:rPr lang="it-IT" sz="3600" dirty="0" err="1">
                <a:solidFill>
                  <a:schemeClr val="tx1"/>
                </a:solidFill>
              </a:rPr>
              <a:t>probability</a:t>
            </a:r>
            <a:r>
              <a:rPr lang="it-IT" sz="3600" dirty="0">
                <a:solidFill>
                  <a:schemeClr val="tx1"/>
                </a:solidFill>
              </a:rPr>
              <a:t>, &amp; </a:t>
            </a:r>
            <a:r>
              <a:rPr lang="it-IT" sz="3600" dirty="0" err="1">
                <a:solidFill>
                  <a:schemeClr val="tx1"/>
                </a:solidFill>
              </a:rPr>
              <a:t>r</a:t>
            </a:r>
            <a:r>
              <a:rPr lang="it-IT" sz="3600" dirty="0">
                <a:solidFill>
                  <a:schemeClr val="tx1"/>
                </a:solidFill>
              </a:rPr>
              <a:t> Basics</a:t>
            </a:r>
          </a:p>
          <a:p>
            <a:endParaRPr lang="it-IT" sz="2800" dirty="0"/>
          </a:p>
          <a:p>
            <a:r>
              <a:rPr lang="it-IT" sz="2800" dirty="0"/>
              <a:t>	By Kelsey Huntzberry, MPH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7612" y="2286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Live Stream &amp; Files Link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2133600"/>
            <a:ext cx="9486899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access the live stream and files for class go to my website: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www.kelseyhuntzberry.com/data-science-classes/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41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4478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Installing Base R and RStudio</a:t>
            </a:r>
          </a:p>
        </p:txBody>
      </p:sp>
    </p:spTree>
    <p:extLst>
      <p:ext uri="{BB962C8B-B14F-4D97-AF65-F5344CB8AC3E}">
        <p14:creationId xmlns:p14="http://schemas.microsoft.com/office/powerpoint/2010/main" val="296890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Installing Base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Go to this link: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http://cran.wustl.edu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With this CRAN, can be set up with one file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Easy and straightforward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Choose “Download R” link for your operating system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FD8B55-6DC2-1048-BF00-2BA05BA95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144216"/>
            <a:ext cx="9371013" cy="218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3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Base R on Mac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4488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Latest version: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After you choosing operating system, click R-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latest.pkg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link towards the bottom of your screen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B79707-6E09-4147-A0C8-D123EE97F986}"/>
              </a:ext>
            </a:extLst>
          </p:cNvPr>
          <p:cNvGrpSpPr/>
          <p:nvPr/>
        </p:nvGrpSpPr>
        <p:grpSpPr>
          <a:xfrm>
            <a:off x="3656012" y="3581400"/>
            <a:ext cx="4876800" cy="2497873"/>
            <a:chOff x="1085183" y="3932663"/>
            <a:chExt cx="4876800" cy="249787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A3C48CB-C182-494C-B1EF-DD8D90566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t="68889" r="65278" b="7778"/>
            <a:stretch/>
          </p:blipFill>
          <p:spPr>
            <a:xfrm>
              <a:off x="1085183" y="3932663"/>
              <a:ext cx="4876800" cy="249787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8860ED-A200-574A-8893-0A54C3050B6C}"/>
                </a:ext>
              </a:extLst>
            </p:cNvPr>
            <p:cNvSpPr/>
            <p:nvPr/>
          </p:nvSpPr>
          <p:spPr>
            <a:xfrm>
              <a:off x="4444559" y="4408912"/>
              <a:ext cx="1371600" cy="419101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91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8012" y="0"/>
            <a:ext cx="112014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Base R on Windows, Newest Version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10134600" cy="2971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Latest version (use this if you DO NOT want to connect to a database):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After you choosing operating system, click “base/” button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“old/”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3.6.0/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“R-3.6.0-win.exe”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BB95C0-47BE-454B-9079-335F1A5318A8}"/>
              </a:ext>
            </a:extLst>
          </p:cNvPr>
          <p:cNvGrpSpPr/>
          <p:nvPr/>
        </p:nvGrpSpPr>
        <p:grpSpPr>
          <a:xfrm>
            <a:off x="2055812" y="4572000"/>
            <a:ext cx="7239000" cy="2114550"/>
            <a:chOff x="2055812" y="4572000"/>
            <a:chExt cx="7239000" cy="2114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2F61BE-2315-C64B-82F2-DB7DF6C119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0" t="23542" r="58536" b="45625"/>
            <a:stretch/>
          </p:blipFill>
          <p:spPr>
            <a:xfrm>
              <a:off x="2055812" y="4572000"/>
              <a:ext cx="2328864" cy="211455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8860ED-A200-574A-8893-0A54C3050B6C}"/>
                </a:ext>
              </a:extLst>
            </p:cNvPr>
            <p:cNvSpPr/>
            <p:nvPr/>
          </p:nvSpPr>
          <p:spPr>
            <a:xfrm>
              <a:off x="2055812" y="5181600"/>
              <a:ext cx="609600" cy="304799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EA654ED-1699-A142-B410-A838F0866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50" t="67292" r="73365" b="23402"/>
            <a:stretch/>
          </p:blipFill>
          <p:spPr>
            <a:xfrm>
              <a:off x="5332412" y="5029200"/>
              <a:ext cx="1143000" cy="97971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B691A70-FF2D-EB42-977A-FE1627B967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0" t="29791" r="67376" b="61389"/>
            <a:stretch/>
          </p:blipFill>
          <p:spPr>
            <a:xfrm>
              <a:off x="7466012" y="5105400"/>
              <a:ext cx="1828800" cy="81398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AD83304-4314-3A41-8D87-51815974FC7D}"/>
                </a:ext>
              </a:extLst>
            </p:cNvPr>
            <p:cNvSpPr/>
            <p:nvPr/>
          </p:nvSpPr>
          <p:spPr>
            <a:xfrm>
              <a:off x="7466012" y="5334000"/>
              <a:ext cx="1524000" cy="381000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FA62923-8FDF-344A-8EEB-A02B6BDCC5FA}"/>
                </a:ext>
              </a:extLst>
            </p:cNvPr>
            <p:cNvSpPr/>
            <p:nvPr/>
          </p:nvSpPr>
          <p:spPr>
            <a:xfrm>
              <a:off x="5408612" y="5334000"/>
              <a:ext cx="990600" cy="381000"/>
            </a:xfrm>
            <a:prstGeom prst="rect">
              <a:avLst/>
            </a:prstGeom>
            <a:noFill/>
            <a:ln w="857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3F7F7343-9C75-524B-A269-2A51EE3E3585}"/>
                </a:ext>
              </a:extLst>
            </p:cNvPr>
            <p:cNvSpPr/>
            <p:nvPr/>
          </p:nvSpPr>
          <p:spPr>
            <a:xfrm>
              <a:off x="4494212" y="5334000"/>
              <a:ext cx="609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ight Arrow 20">
              <a:extLst>
                <a:ext uri="{FF2B5EF4-FFF2-40B4-BE49-F238E27FC236}">
                  <a16:creationId xmlns:a16="http://schemas.microsoft.com/office/drawing/2014/main" id="{BF80D19B-4D4C-624E-A8DD-3A93AF2ADA38}"/>
                </a:ext>
              </a:extLst>
            </p:cNvPr>
            <p:cNvSpPr/>
            <p:nvPr/>
          </p:nvSpPr>
          <p:spPr>
            <a:xfrm>
              <a:off x="6627812" y="5334000"/>
              <a:ext cx="609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352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317404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Base 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6CEA2A-65AF-0B45-8354-C0352B88F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503" y="1905000"/>
            <a:ext cx="9134391" cy="4114801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After you click the link: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Let the download finish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Open file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Follow on-screen instructions</a:t>
            </a:r>
          </a:p>
        </p:txBody>
      </p:sp>
    </p:spTree>
    <p:extLst>
      <p:ext uri="{BB962C8B-B14F-4D97-AF65-F5344CB8AC3E}">
        <p14:creationId xmlns:p14="http://schemas.microsoft.com/office/powerpoint/2010/main" val="181664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Difference between Base R &amp; RStudio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Base R allows the program to run on your computer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can program in Base R but I do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recommend it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It is difficult to use!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We will use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Rstudio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An interface that is easy to use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Can easily see: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Plots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Get help</a:t>
            </a:r>
          </a:p>
        </p:txBody>
      </p:sp>
    </p:spTree>
    <p:extLst>
      <p:ext uri="{BB962C8B-B14F-4D97-AF65-F5344CB8AC3E}">
        <p14:creationId xmlns:p14="http://schemas.microsoft.com/office/powerpoint/2010/main" val="391510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Downloading RStudio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002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Go to this link: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https://www.rstudio.com/products/rstudio/download/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 will be using RStudio Desktop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RStudio Server runs on the cloud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are welcome to use it if you prefer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However, I will not be covering cloud-related troubleshooting in this course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Download to version you want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Choose your operating system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Let file load, open it, and follow on-screen instructions</a:t>
            </a:r>
          </a:p>
        </p:txBody>
      </p:sp>
    </p:spTree>
    <p:extLst>
      <p:ext uri="{BB962C8B-B14F-4D97-AF65-F5344CB8AC3E}">
        <p14:creationId xmlns:p14="http://schemas.microsoft.com/office/powerpoint/2010/main" val="22038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4478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Class Overview &amp; My Background</a:t>
            </a:r>
          </a:p>
        </p:txBody>
      </p:sp>
    </p:spTree>
    <p:extLst>
      <p:ext uri="{BB962C8B-B14F-4D97-AF65-F5344CB8AC3E}">
        <p14:creationId xmlns:p14="http://schemas.microsoft.com/office/powerpoint/2010/main" val="286951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Will We Be Learning in this Class?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9513" y="1905000"/>
            <a:ext cx="7581899" cy="4114801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are starting with very basic statistics and working our way up to more complicated concepts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Major topics: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Descriptive statistics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Probability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Hypothesis testing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Basic statistical tests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Linear and logistic regressions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Basics of predictive analytics and model validation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45493E-3DF2-DE40-8B0B-7312A94B4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612" y="2209800"/>
            <a:ext cx="2362200" cy="1841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658AD00-F298-FD43-98EA-CDD22559D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812" y="3276600"/>
            <a:ext cx="2057400" cy="184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Background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7925" y="1600200"/>
            <a:ext cx="10479087" cy="4114801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Double BA in political science and psychology from Swarthmore College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Master in Public Health (MPH) with a specialization in Health Policy Analysis from Washington University in St. Louis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2212DB-1FC2-C947-A0E3-6E83A016C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6" b="14610"/>
          <a:stretch/>
        </p:blipFill>
        <p:spPr>
          <a:xfrm>
            <a:off x="3572017" y="4418232"/>
            <a:ext cx="2362200" cy="16796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D3A42-99B5-7840-A432-5F0AD7F27E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32"/>
          <a:stretch/>
        </p:blipFill>
        <p:spPr>
          <a:xfrm>
            <a:off x="6461268" y="4437547"/>
            <a:ext cx="1821152" cy="166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My Background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77925" y="1600200"/>
            <a:ext cx="10479087" cy="4114801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Work Experience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Statistical Data Analyst at Washington University in St. Louis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Scientist at Bayer Crop Science</a:t>
            </a:r>
          </a:p>
          <a:p>
            <a:pPr lvl="1"/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Current: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Science Analyst at Whole Foods Market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Taught Intro to Data Science, Introduction to R, and Intermediate R to colleagues at Bayer Crop Science and Intro to R Programming here in Austin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D3A42-99B5-7840-A432-5F0AD7F27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832"/>
          <a:stretch/>
        </p:blipFill>
        <p:spPr>
          <a:xfrm>
            <a:off x="2894012" y="5029200"/>
            <a:ext cx="1588064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43DA64-2A65-CE46-AD22-79E6B9379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612" y="5029200"/>
            <a:ext cx="1461064" cy="1447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1D3337-62A1-744B-8494-F96801C11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012" y="5029200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7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Class: Context for More Complex Models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4114801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Examples of my past statistics and data science projects: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Estimating how new competitor grocery stores affected sales at WFM grocery stores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Predicting success in the seed production process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Finding the minimum number of locations that corn can be planted while still finding statistical significance between products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Estimating the impact of Medicaid expansion on Medicaid enrollment rates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Using simulation to estimate how much a contraception project saved Missouri Medicaid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555E1-961D-C342-8AE0-747A682C5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3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1412" y="228600"/>
            <a:ext cx="99440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Programming Webinars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981200"/>
            <a:ext cx="9867899" cy="4648200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am offering Saturday R programming webinars on off-weekends for this course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Also adding online learning tutorials over time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ffer both introduction and intermediate topics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more information go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www.kelseyhuntzberry.com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290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Content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8839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Instructional content in PowerPoint (slides shared 2 hours before class!)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Examples to demonstrate every major concept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Optional exercises to do at home and work on in class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These will be reviewed during the next class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for extra help during class or after class at It’s a Grind Coffee House near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Milwood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Library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information here: </a:t>
            </a:r>
            <a:r>
              <a:rPr lang="en-US" sz="2400" dirty="0">
                <a:hlinkClick r:id="rId3"/>
              </a:rPr>
              <a:t>https://kelseyhuntzberry.com/statistics-classes/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45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Resources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7526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record each class and post on class OneDrive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also post all PowerPoints, code, and data files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also have a Slack channel where: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 communicate and ask questions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Prefer you to ask questions here so everyone can benefit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 will communicate important course information to you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information and links for these resources are located here: </a:t>
            </a:r>
            <a:r>
              <a:rPr lang="en-US" dirty="0">
                <a:hlinkClick r:id="rId3"/>
              </a:rPr>
              <a:t>https://kelseyhuntzberry.com/data-science-classes/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76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-7620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Reading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1676400"/>
            <a:ext cx="71628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 provided textbook reading if you would like to have a primer on topics before class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Optional assignment list on individual class descriptions at this link: </a:t>
            </a:r>
            <a:r>
              <a:rPr lang="en-US" sz="2400" dirty="0">
                <a:hlinkClick r:id="rId3"/>
              </a:rPr>
              <a:t>https://kelseyhuntzberry.com/statistics-classes/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Analysis with R by Tony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Fischetti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simple, plain English tutorial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be basing the class material on this and other optional reading assignments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Available here: </a:t>
            </a:r>
            <a:r>
              <a:rPr lang="en-US" sz="2400" dirty="0">
                <a:hlinkClick r:id="rId4"/>
              </a:rPr>
              <a:t>https://www.packtpub.com/big-data-and-business-intelligence/data-analysis-r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09F0E8-5665-D140-9768-0D3036D75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5212" y="2057400"/>
            <a:ext cx="3048000" cy="376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Advanced Reading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62484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a more advanced tutorial, I suggest Discovering Statistics Using R by Andy Field, Jeremy Miles, and Zoe Field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Am NOT basing the course on this book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Much more difficult and math-heavy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Available here: </a:t>
            </a:r>
            <a:r>
              <a:rPr lang="en-US" sz="2400" dirty="0">
                <a:hlinkClick r:id="rId3"/>
              </a:rPr>
              <a:t>https://www.amazon.com/Discovering-Statistics-Using-Andy-Field/dp/1446200469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CC805B-23F7-9A4D-9FCC-3F0B033EA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6612" y="1524000"/>
            <a:ext cx="3048000" cy="416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8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4478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Measures of Central Tendency</a:t>
            </a:r>
          </a:p>
        </p:txBody>
      </p:sp>
    </p:spTree>
    <p:extLst>
      <p:ext uri="{BB962C8B-B14F-4D97-AF65-F5344CB8AC3E}">
        <p14:creationId xmlns:p14="http://schemas.microsoft.com/office/powerpoint/2010/main" val="405542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Finding the Mode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A957E2-39A5-B548-B834-132CB0249755}"/>
              </a:ext>
            </a:extLst>
          </p:cNvPr>
          <p:cNvSpPr txBox="1"/>
          <p:nvPr/>
        </p:nvSpPr>
        <p:spPr>
          <a:xfrm>
            <a:off x="2970212" y="46482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Batting Averages: 0.220, </a:t>
            </a: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0.300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0.260, 0.235, 0.280, </a:t>
            </a: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48E86-56D2-1F4D-8135-87ECE678E664}"/>
              </a:ext>
            </a:extLst>
          </p:cNvPr>
          <p:cNvSpPr txBox="1"/>
          <p:nvPr/>
        </p:nvSpPr>
        <p:spPr>
          <a:xfrm>
            <a:off x="1293812" y="4648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Example: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6D123A0C-84B3-D34C-9DEC-45358D90E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828800"/>
            <a:ext cx="9944099" cy="22860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main measures of central tendency, or the approximate center for your data, are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mean, median, and mode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repeated value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a series of data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data below, 0.300 is the mode because it is repeated twice when the other values only occur once</a:t>
            </a:r>
          </a:p>
        </p:txBody>
      </p:sp>
    </p:spTree>
    <p:extLst>
      <p:ext uri="{BB962C8B-B14F-4D97-AF65-F5344CB8AC3E}">
        <p14:creationId xmlns:p14="http://schemas.microsoft.com/office/powerpoint/2010/main" val="70762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Calculating the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472582-4FDD-FC40-8416-882688F178D4}"/>
                  </a:ext>
                </a:extLst>
              </p:cNvPr>
              <p:cNvSpPr txBox="1"/>
              <p:nvPr/>
            </p:nvSpPr>
            <p:spPr>
              <a:xfrm>
                <a:off x="2055812" y="1981200"/>
                <a:ext cx="7924800" cy="987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𝑆𝑢𝑚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𝑣𝑎𝑙𝑢𝑒𝑠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𝑦𝑜𝑢𝑟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𝑠𝑎𝑚𝑝𝑙𝑒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𝑁𝑢𝑚𝑏𝑒𝑟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𝑝𝑜𝑖𝑛𝑡𝑠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𝑦𝑜𝑢𝑟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𝑠𝑎𝑚𝑝𝑙𝑒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472582-4FDD-FC40-8416-882688F17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812" y="1981200"/>
                <a:ext cx="7924800" cy="987001"/>
              </a:xfrm>
              <a:prstGeom prst="rect">
                <a:avLst/>
              </a:prstGeom>
              <a:blipFill>
                <a:blip r:embed="rId2"/>
                <a:stretch>
                  <a:fillRect t="-2564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4A957E2-39A5-B548-B834-132CB0249755}"/>
              </a:ext>
            </a:extLst>
          </p:cNvPr>
          <p:cNvSpPr txBox="1"/>
          <p:nvPr/>
        </p:nvSpPr>
        <p:spPr>
          <a:xfrm>
            <a:off x="3275012" y="3200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Batting Averages: 0.220, 0.300, 0.260, 0.235, 0.280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48E86-56D2-1F4D-8135-87ECE678E664}"/>
              </a:ext>
            </a:extLst>
          </p:cNvPr>
          <p:cNvSpPr txBox="1"/>
          <p:nvPr/>
        </p:nvSpPr>
        <p:spPr>
          <a:xfrm>
            <a:off x="1446212" y="32004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Example: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AB90CE-C83F-4D49-A58C-E728904B68DE}"/>
              </a:ext>
            </a:extLst>
          </p:cNvPr>
          <p:cNvGrpSpPr/>
          <p:nvPr/>
        </p:nvGrpSpPr>
        <p:grpSpPr>
          <a:xfrm>
            <a:off x="531812" y="4191000"/>
            <a:ext cx="11125200" cy="1295400"/>
            <a:chOff x="608012" y="5257800"/>
            <a:chExt cx="11125200" cy="12954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88B7E0-6D3B-2B4A-8774-5406A92D6981}"/>
                </a:ext>
              </a:extLst>
            </p:cNvPr>
            <p:cNvSpPr/>
            <p:nvPr/>
          </p:nvSpPr>
          <p:spPr>
            <a:xfrm>
              <a:off x="608012" y="5257800"/>
              <a:ext cx="11125200" cy="1295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49254E-8A1C-4049-A9AE-3325E0FF0782}"/>
                </a:ext>
              </a:extLst>
            </p:cNvPr>
            <p:cNvGrpSpPr/>
            <p:nvPr/>
          </p:nvGrpSpPr>
          <p:grpSpPr>
            <a:xfrm>
              <a:off x="760412" y="5410200"/>
              <a:ext cx="10654182" cy="910570"/>
              <a:chOff x="836612" y="5029200"/>
              <a:chExt cx="10654182" cy="910570"/>
            </a:xfrm>
            <a:no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C6CB5DE-3660-A340-B4B1-F54DA5F57988}"/>
                      </a:ext>
                    </a:extLst>
                  </p:cNvPr>
                  <p:cNvSpPr txBox="1"/>
                  <p:nvPr/>
                </p:nvSpPr>
                <p:spPr>
                  <a:xfrm>
                    <a:off x="1522412" y="5029200"/>
                    <a:ext cx="7315200" cy="910570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0.220+0.300+0.260+0.235+0.280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en-US" sz="28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C6CB5DE-3660-A340-B4B1-F54DA5F579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22412" y="5029200"/>
                    <a:ext cx="7315200" cy="91057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68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5AC47D82-1FC3-8B49-94F0-4888BAAF96AF}"/>
                      </a:ext>
                    </a:extLst>
                  </p:cNvPr>
                  <p:cNvSpPr txBox="1"/>
                  <p:nvPr/>
                </p:nvSpPr>
                <p:spPr>
                  <a:xfrm>
                    <a:off x="8532812" y="5105400"/>
                    <a:ext cx="1465529" cy="818237"/>
                  </a:xfrm>
                  <a:prstGeom prst="rect">
                    <a:avLst/>
                  </a:prstGeom>
                  <a:grp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1.295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28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28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5AC47D82-1FC3-8B49-94F0-4888BAAF96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32812" y="5105400"/>
                    <a:ext cx="1465529" cy="81823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609" r="-9565" b="-140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09EC5E7-6EDC-A641-87C6-3CA32A499571}"/>
                      </a:ext>
                    </a:extLst>
                  </p:cNvPr>
                  <p:cNvSpPr txBox="1"/>
                  <p:nvPr/>
                </p:nvSpPr>
                <p:spPr>
                  <a:xfrm>
                    <a:off x="10056812" y="5334000"/>
                    <a:ext cx="1433982" cy="430887"/>
                  </a:xfrm>
                  <a:prstGeom prst="rect">
                    <a:avLst/>
                  </a:prstGeom>
                  <a:grp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𝟐𝟓𝟗</m:t>
                          </m:r>
                        </m:oMath>
                      </m:oMathPara>
                    </a14:m>
                    <a:endParaRPr lang="en-US" sz="2800" b="1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09EC5E7-6EDC-A641-87C6-3CA32A4995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56812" y="5334000"/>
                    <a:ext cx="1433982" cy="43088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655" r="-531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0B038F-6BD5-4E47-A502-ABAD090A35A7}"/>
                  </a:ext>
                </a:extLst>
              </p:cNvPr>
              <p:cNvSpPr txBox="1"/>
              <p:nvPr/>
            </p:nvSpPr>
            <p:spPr>
              <a:xfrm>
                <a:off x="836612" y="5257800"/>
                <a:ext cx="1066800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7030A0"/>
                    </a:solidFill>
                  </a:rPr>
                  <a:t>Mean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90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Calculating the Median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28193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main measures of central tendency, or the approximate center for your data, are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mean, median, and mode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sort or order your data from smallest to largest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the value in the center location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have 5 values, the 3rd value will be the median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48E86-56D2-1F4D-8135-87ECE678E664}"/>
              </a:ext>
            </a:extLst>
          </p:cNvPr>
          <p:cNvSpPr txBox="1"/>
          <p:nvPr/>
        </p:nvSpPr>
        <p:spPr>
          <a:xfrm>
            <a:off x="4570412" y="4419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Example: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3E97B4-E4D8-6941-8BD0-5189BBA9FE95}"/>
              </a:ext>
            </a:extLst>
          </p:cNvPr>
          <p:cNvGrpSpPr/>
          <p:nvPr/>
        </p:nvGrpSpPr>
        <p:grpSpPr>
          <a:xfrm>
            <a:off x="1827212" y="5181600"/>
            <a:ext cx="7924800" cy="1219200"/>
            <a:chOff x="1827212" y="5181600"/>
            <a:chExt cx="7924800" cy="1219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4A957E2-39A5-B548-B834-132CB0249755}"/>
                </a:ext>
              </a:extLst>
            </p:cNvPr>
            <p:cNvSpPr txBox="1"/>
            <p:nvPr/>
          </p:nvSpPr>
          <p:spPr>
            <a:xfrm>
              <a:off x="1827212" y="5257800"/>
              <a:ext cx="7924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Batting Averages: 0.220, 0.235, </a:t>
              </a:r>
              <a:r>
                <a:rPr lang="en-US" sz="2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0.266</a:t>
              </a:r>
              <a:r>
                <a:rPr lang="en-US" sz="28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0.280, 0.300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80095D-E0AC-1D4E-BEDD-7ED6D8A5458C}"/>
                </a:ext>
              </a:extLst>
            </p:cNvPr>
            <p:cNvSpPr txBox="1"/>
            <p:nvPr/>
          </p:nvSpPr>
          <p:spPr>
            <a:xfrm>
              <a:off x="4799012" y="5791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F647E9-AC94-DF48-8C56-3AE6DD431B92}"/>
                </a:ext>
              </a:extLst>
            </p:cNvPr>
            <p:cNvSpPr txBox="1"/>
            <p:nvPr/>
          </p:nvSpPr>
          <p:spPr>
            <a:xfrm>
              <a:off x="5713412" y="5791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AADB4B-E11F-5645-90B2-A6B747C05B05}"/>
                </a:ext>
              </a:extLst>
            </p:cNvPr>
            <p:cNvSpPr txBox="1"/>
            <p:nvPr/>
          </p:nvSpPr>
          <p:spPr>
            <a:xfrm>
              <a:off x="6704012" y="5791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B0EF57-A1B0-3B49-AD90-2F1444C1755B}"/>
                </a:ext>
              </a:extLst>
            </p:cNvPr>
            <p:cNvSpPr txBox="1"/>
            <p:nvPr/>
          </p:nvSpPr>
          <p:spPr>
            <a:xfrm>
              <a:off x="7694612" y="5791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746E3B-F8E5-8247-AE5E-F982B276CBB2}"/>
                </a:ext>
              </a:extLst>
            </p:cNvPr>
            <p:cNvSpPr txBox="1"/>
            <p:nvPr/>
          </p:nvSpPr>
          <p:spPr>
            <a:xfrm>
              <a:off x="8685212" y="5791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D9E441-EA6F-684F-A9A7-60F40E0E0231}"/>
                </a:ext>
              </a:extLst>
            </p:cNvPr>
            <p:cNvSpPr/>
            <p:nvPr/>
          </p:nvSpPr>
          <p:spPr>
            <a:xfrm>
              <a:off x="6399212" y="5181600"/>
              <a:ext cx="990600" cy="121920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03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about the Median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28193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there is an even number of values, the mean of the two center values is the considered the median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example, if 6 values are sorted from smallest to largest, the mean of the 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4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values is the median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48E86-56D2-1F4D-8135-87ECE678E664}"/>
              </a:ext>
            </a:extLst>
          </p:cNvPr>
          <p:cNvSpPr txBox="1"/>
          <p:nvPr/>
        </p:nvSpPr>
        <p:spPr>
          <a:xfrm>
            <a:off x="1370012" y="38100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Example: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FBE67D-AEF8-E145-A5D0-023E112E66E9}"/>
              </a:ext>
            </a:extLst>
          </p:cNvPr>
          <p:cNvGrpSpPr/>
          <p:nvPr/>
        </p:nvGrpSpPr>
        <p:grpSpPr>
          <a:xfrm>
            <a:off x="3198812" y="3733800"/>
            <a:ext cx="8610600" cy="1219200"/>
            <a:chOff x="1827212" y="4267200"/>
            <a:chExt cx="8610600" cy="12192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4A957E2-39A5-B548-B834-132CB0249755}"/>
                </a:ext>
              </a:extLst>
            </p:cNvPr>
            <p:cNvSpPr txBox="1"/>
            <p:nvPr/>
          </p:nvSpPr>
          <p:spPr>
            <a:xfrm>
              <a:off x="1827212" y="4343400"/>
              <a:ext cx="861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Batting Averages: 0.220, 0.235, </a:t>
              </a:r>
              <a:r>
                <a:rPr lang="en-US" sz="2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0.260</a:t>
              </a:r>
              <a:r>
                <a:rPr lang="en-US" sz="28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0.275,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0.285, 0.300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80095D-E0AC-1D4E-BEDD-7ED6D8A5458C}"/>
                </a:ext>
              </a:extLst>
            </p:cNvPr>
            <p:cNvSpPr txBox="1"/>
            <p:nvPr/>
          </p:nvSpPr>
          <p:spPr>
            <a:xfrm>
              <a:off x="4799012" y="4876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F647E9-AC94-DF48-8C56-3AE6DD431B92}"/>
                </a:ext>
              </a:extLst>
            </p:cNvPr>
            <p:cNvSpPr txBox="1"/>
            <p:nvPr/>
          </p:nvSpPr>
          <p:spPr>
            <a:xfrm>
              <a:off x="5713412" y="4876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AADB4B-E11F-5645-90B2-A6B747C05B05}"/>
                </a:ext>
              </a:extLst>
            </p:cNvPr>
            <p:cNvSpPr txBox="1"/>
            <p:nvPr/>
          </p:nvSpPr>
          <p:spPr>
            <a:xfrm>
              <a:off x="6704012" y="4876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B0EF57-A1B0-3B49-AD90-2F1444C1755B}"/>
                </a:ext>
              </a:extLst>
            </p:cNvPr>
            <p:cNvSpPr txBox="1"/>
            <p:nvPr/>
          </p:nvSpPr>
          <p:spPr>
            <a:xfrm>
              <a:off x="7694612" y="4876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746E3B-F8E5-8247-AE5E-F982B276CBB2}"/>
                </a:ext>
              </a:extLst>
            </p:cNvPr>
            <p:cNvSpPr txBox="1"/>
            <p:nvPr/>
          </p:nvSpPr>
          <p:spPr>
            <a:xfrm>
              <a:off x="8685212" y="4876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D9E441-EA6F-684F-A9A7-60F40E0E0231}"/>
                </a:ext>
              </a:extLst>
            </p:cNvPr>
            <p:cNvSpPr/>
            <p:nvPr/>
          </p:nvSpPr>
          <p:spPr>
            <a:xfrm>
              <a:off x="6399212" y="4267200"/>
              <a:ext cx="1981200" cy="121920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3D05CF-11A1-DE45-9847-CE213BCE2986}"/>
                </a:ext>
              </a:extLst>
            </p:cNvPr>
            <p:cNvSpPr txBox="1"/>
            <p:nvPr/>
          </p:nvSpPr>
          <p:spPr>
            <a:xfrm>
              <a:off x="9599612" y="4876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1561FB-AA4F-E04A-B24F-0A0FA0CABC2F}"/>
              </a:ext>
            </a:extLst>
          </p:cNvPr>
          <p:cNvGrpSpPr/>
          <p:nvPr/>
        </p:nvGrpSpPr>
        <p:grpSpPr>
          <a:xfrm>
            <a:off x="2360612" y="5257800"/>
            <a:ext cx="7543800" cy="1219200"/>
            <a:chOff x="2360612" y="5257800"/>
            <a:chExt cx="7543800" cy="12192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3EEE2E5-963D-B14C-9714-4D4C4117FACA}"/>
                </a:ext>
              </a:extLst>
            </p:cNvPr>
            <p:cNvSpPr/>
            <p:nvPr/>
          </p:nvSpPr>
          <p:spPr>
            <a:xfrm>
              <a:off x="2360612" y="5257800"/>
              <a:ext cx="7543800" cy="12192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228C32-CA5E-2C42-A9C7-480F615BE548}"/>
                </a:ext>
              </a:extLst>
            </p:cNvPr>
            <p:cNvGrpSpPr/>
            <p:nvPr/>
          </p:nvGrpSpPr>
          <p:grpSpPr>
            <a:xfrm>
              <a:off x="2436812" y="5410200"/>
              <a:ext cx="7301382" cy="815416"/>
              <a:chOff x="2436812" y="5410200"/>
              <a:chExt cx="7301382" cy="8154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D0DC56B2-A6FF-8444-9D98-0832CABBAF6C}"/>
                      </a:ext>
                    </a:extLst>
                  </p:cNvPr>
                  <p:cNvSpPr txBox="1"/>
                  <p:nvPr/>
                </p:nvSpPr>
                <p:spPr>
                  <a:xfrm>
                    <a:off x="3808412" y="5410200"/>
                    <a:ext cx="2683042" cy="8154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0.260+0.275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en-US" sz="28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D0DC56B2-A6FF-8444-9D98-0832CABBAF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08412" y="5410200"/>
                    <a:ext cx="2683042" cy="815416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1422" r="-2370" b="-1384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03EECA6C-65B2-4F4A-8B28-6F23A7B265A5}"/>
                      </a:ext>
                    </a:extLst>
                  </p:cNvPr>
                  <p:cNvSpPr txBox="1"/>
                  <p:nvPr/>
                </p:nvSpPr>
                <p:spPr>
                  <a:xfrm>
                    <a:off x="6704012" y="5410200"/>
                    <a:ext cx="1386983" cy="8154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0.535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en-US" sz="28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03EECA6C-65B2-4F4A-8B28-6F23A7B265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04012" y="5410200"/>
                    <a:ext cx="1386983" cy="81541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752" r="-5505" b="-1384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EAC175B6-F66C-F54C-89B5-35082F69363B}"/>
                      </a:ext>
                    </a:extLst>
                  </p:cNvPr>
                  <p:cNvSpPr txBox="1"/>
                  <p:nvPr/>
                </p:nvSpPr>
                <p:spPr>
                  <a:xfrm>
                    <a:off x="8304212" y="5638800"/>
                    <a:ext cx="1433982" cy="430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𝟐𝟔𝟖</m:t>
                          </m:r>
                        </m:oMath>
                      </m:oMathPara>
                    </a14:m>
                    <a:endParaRPr lang="en-US" sz="2800" b="1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EAC175B6-F66C-F54C-89B5-35082F6936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04212" y="5638800"/>
                    <a:ext cx="1433982" cy="43088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632" r="-5263" b="-29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FAF3631-688D-824C-B4BB-FBD01C5F1A28}"/>
                  </a:ext>
                </a:extLst>
              </p:cNvPr>
              <p:cNvSpPr txBox="1"/>
              <p:nvPr/>
            </p:nvSpPr>
            <p:spPr>
              <a:xfrm>
                <a:off x="2436812" y="5562600"/>
                <a:ext cx="1371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7030A0"/>
                    </a:solidFill>
                  </a:rPr>
                  <a:t>Median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550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2971800"/>
            <a:ext cx="8232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Complete Exercise #1 in R Code</a:t>
            </a:r>
          </a:p>
        </p:txBody>
      </p:sp>
    </p:spTree>
    <p:extLst>
      <p:ext uri="{BB962C8B-B14F-4D97-AF65-F5344CB8AC3E}">
        <p14:creationId xmlns:p14="http://schemas.microsoft.com/office/powerpoint/2010/main" val="176081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12" y="2667000"/>
            <a:ext cx="8232400" cy="9906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Measures of Spread</a:t>
            </a:r>
          </a:p>
        </p:txBody>
      </p:sp>
    </p:spTree>
    <p:extLst>
      <p:ext uri="{BB962C8B-B14F-4D97-AF65-F5344CB8AC3E}">
        <p14:creationId xmlns:p14="http://schemas.microsoft.com/office/powerpoint/2010/main" val="397105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Measures of Spread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3" y="1981200"/>
            <a:ext cx="5181600" cy="35814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Measures of spread tell you how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 out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data is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other words, it tells you how far apart on average your data points are from one another</a:t>
            </a:r>
          </a:p>
        </p:txBody>
      </p:sp>
      <p:pic>
        <p:nvPicPr>
          <p:cNvPr id="37" name="Graphic 36" descr="Man">
            <a:extLst>
              <a:ext uri="{FF2B5EF4-FFF2-40B4-BE49-F238E27FC236}">
                <a16:creationId xmlns:a16="http://schemas.microsoft.com/office/drawing/2014/main" id="{B542E900-16B7-1F4F-A4EF-84E9E8518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5212" y="990600"/>
            <a:ext cx="838200" cy="838200"/>
          </a:xfrm>
          <a:prstGeom prst="rect">
            <a:avLst/>
          </a:prstGeom>
        </p:spPr>
      </p:pic>
      <p:pic>
        <p:nvPicPr>
          <p:cNvPr id="38" name="Graphic 37" descr="Woman">
            <a:extLst>
              <a:ext uri="{FF2B5EF4-FFF2-40B4-BE49-F238E27FC236}">
                <a16:creationId xmlns:a16="http://schemas.microsoft.com/office/drawing/2014/main" id="{946B5F5B-90CE-2E47-9A7F-6670A3294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7612" y="3276600"/>
            <a:ext cx="1143000" cy="1143000"/>
          </a:xfrm>
          <a:prstGeom prst="rect">
            <a:avLst/>
          </a:prstGeom>
        </p:spPr>
      </p:pic>
      <p:pic>
        <p:nvPicPr>
          <p:cNvPr id="39" name="Graphic 38" descr="Man">
            <a:extLst>
              <a:ext uri="{FF2B5EF4-FFF2-40B4-BE49-F238E27FC236}">
                <a16:creationId xmlns:a16="http://schemas.microsoft.com/office/drawing/2014/main" id="{3E0BFB42-D0DC-404C-93B9-E0103A646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9812" y="4114800"/>
            <a:ext cx="1524000" cy="1524000"/>
          </a:xfrm>
          <a:prstGeom prst="rect">
            <a:avLst/>
          </a:prstGeom>
        </p:spPr>
      </p:pic>
      <p:pic>
        <p:nvPicPr>
          <p:cNvPr id="40" name="Graphic 39" descr="Woman">
            <a:extLst>
              <a:ext uri="{FF2B5EF4-FFF2-40B4-BE49-F238E27FC236}">
                <a16:creationId xmlns:a16="http://schemas.microsoft.com/office/drawing/2014/main" id="{2ED49A81-6C50-BE4D-A608-3325591A7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2612" y="3048000"/>
            <a:ext cx="685800" cy="685800"/>
          </a:xfrm>
          <a:prstGeom prst="rect">
            <a:avLst/>
          </a:prstGeom>
        </p:spPr>
      </p:pic>
      <p:pic>
        <p:nvPicPr>
          <p:cNvPr id="41" name="Graphic 40" descr="Man">
            <a:extLst>
              <a:ext uri="{FF2B5EF4-FFF2-40B4-BE49-F238E27FC236}">
                <a16:creationId xmlns:a16="http://schemas.microsoft.com/office/drawing/2014/main" id="{D579509C-809F-6D40-B9C1-33AB2027A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0612" y="4648200"/>
            <a:ext cx="1295400" cy="1295400"/>
          </a:xfrm>
          <a:prstGeom prst="rect">
            <a:avLst/>
          </a:prstGeom>
        </p:spPr>
      </p:pic>
      <p:pic>
        <p:nvPicPr>
          <p:cNvPr id="42" name="Graphic 41" descr="Woman">
            <a:extLst>
              <a:ext uri="{FF2B5EF4-FFF2-40B4-BE49-F238E27FC236}">
                <a16:creationId xmlns:a16="http://schemas.microsoft.com/office/drawing/2014/main" id="{3A718747-3DD6-8141-9335-2E088136A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5812" y="1066800"/>
            <a:ext cx="1600200" cy="1600200"/>
          </a:xfrm>
          <a:prstGeom prst="rect">
            <a:avLst/>
          </a:prstGeom>
        </p:spPr>
      </p:pic>
      <p:pic>
        <p:nvPicPr>
          <p:cNvPr id="43" name="Graphic 42" descr="Man">
            <a:extLst>
              <a:ext uri="{FF2B5EF4-FFF2-40B4-BE49-F238E27FC236}">
                <a16:creationId xmlns:a16="http://schemas.microsoft.com/office/drawing/2014/main" id="{3F384FC8-DA2D-314D-8AE3-9A095EC6E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7812" y="129540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7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Quartiles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9944099" cy="18288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Quartiles are at the </a:t>
            </a: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b="1" baseline="300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the 50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(median), and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n-US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percentiles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Percentile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 percent of data below a value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Below, </a:t>
            </a:r>
            <a:r>
              <a:rPr lang="en-US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data is below </a:t>
            </a: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data is below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575FFE-154A-9C4B-AEE5-5782763D2DE1}"/>
              </a:ext>
            </a:extLst>
          </p:cNvPr>
          <p:cNvGrpSpPr/>
          <p:nvPr/>
        </p:nvGrpSpPr>
        <p:grpSpPr>
          <a:xfrm>
            <a:off x="1293812" y="3733800"/>
            <a:ext cx="9906000" cy="2743200"/>
            <a:chOff x="1293812" y="3886200"/>
            <a:chExt cx="9906000" cy="27432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748E86-56D2-1F4D-8135-87ECE678E664}"/>
                </a:ext>
              </a:extLst>
            </p:cNvPr>
            <p:cNvSpPr txBox="1"/>
            <p:nvPr/>
          </p:nvSpPr>
          <p:spPr>
            <a:xfrm>
              <a:off x="1293812" y="47244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</a:rPr>
                <a:t>Example: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19DC911-6B93-1B4E-93F7-89BF483C7278}"/>
                </a:ext>
              </a:extLst>
            </p:cNvPr>
            <p:cNvGrpSpPr/>
            <p:nvPr/>
          </p:nvGrpSpPr>
          <p:grpSpPr>
            <a:xfrm>
              <a:off x="1446212" y="5486400"/>
              <a:ext cx="9448800" cy="1143000"/>
              <a:chOff x="1446213" y="5257800"/>
              <a:chExt cx="9448800" cy="1143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3E97B4-E4D8-6941-8BD0-5189BBA9FE95}"/>
                  </a:ext>
                </a:extLst>
              </p:cNvPr>
              <p:cNvGrpSpPr/>
              <p:nvPr/>
            </p:nvGrpSpPr>
            <p:grpSpPr>
              <a:xfrm>
                <a:off x="1446213" y="5257800"/>
                <a:ext cx="9448800" cy="1143000"/>
                <a:chOff x="1751012" y="5181600"/>
                <a:chExt cx="9448800" cy="1143000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14A957E2-39A5-B548-B834-132CB0249755}"/>
                    </a:ext>
                  </a:extLst>
                </p:cNvPr>
                <p:cNvSpPr txBox="1"/>
                <p:nvPr/>
              </p:nvSpPr>
              <p:spPr>
                <a:xfrm>
                  <a:off x="1751012" y="5257800"/>
                  <a:ext cx="9448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Heights:    55,     56,      </a:t>
                  </a:r>
                  <a:r>
                    <a:rPr lang="en-US" sz="2800" b="1" dirty="0">
                      <a:solidFill>
                        <a:schemeClr val="accent4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58,</a:t>
                  </a:r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59,      60,      63,      </a:t>
                  </a:r>
                  <a:r>
                    <a:rPr lang="en-US" sz="2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64,</a:t>
                  </a:r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65,</a:t>
                  </a:r>
                  <a:r>
                    <a:rPr lang="en-US" sz="2800" b="1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</a:t>
                  </a:r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75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A80095D-E0AC-1D4E-BEDD-7ED6D8A5458C}"/>
                    </a:ext>
                  </a:extLst>
                </p:cNvPr>
                <p:cNvSpPr txBox="1"/>
                <p:nvPr/>
              </p:nvSpPr>
              <p:spPr>
                <a:xfrm>
                  <a:off x="3427411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8F647E9-AC94-DF48-8C56-3AE6DD431B92}"/>
                    </a:ext>
                  </a:extLst>
                </p:cNvPr>
                <p:cNvSpPr txBox="1"/>
                <p:nvPr/>
              </p:nvSpPr>
              <p:spPr>
                <a:xfrm>
                  <a:off x="42656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AAADB4B-E11F-5645-90B2-A6B747C05B05}"/>
                    </a:ext>
                  </a:extLst>
                </p:cNvPr>
                <p:cNvSpPr txBox="1"/>
                <p:nvPr/>
              </p:nvSpPr>
              <p:spPr>
                <a:xfrm>
                  <a:off x="51800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chemeClr val="accent4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5B0EF57-A1B0-3B49-AD90-2F1444C1755B}"/>
                    </a:ext>
                  </a:extLst>
                </p:cNvPr>
                <p:cNvSpPr txBox="1"/>
                <p:nvPr/>
              </p:nvSpPr>
              <p:spPr>
                <a:xfrm>
                  <a:off x="60944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9746E3B-F8E5-8247-AE5E-F982B276CBB2}"/>
                    </a:ext>
                  </a:extLst>
                </p:cNvPr>
                <p:cNvSpPr txBox="1"/>
                <p:nvPr/>
              </p:nvSpPr>
              <p:spPr>
                <a:xfrm>
                  <a:off x="70850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5</a:t>
                  </a: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2D9E441-EA6F-684F-A9A7-60F40E0E0231}"/>
                    </a:ext>
                  </a:extLst>
                </p:cNvPr>
                <p:cNvSpPr/>
                <p:nvPr/>
              </p:nvSpPr>
              <p:spPr>
                <a:xfrm>
                  <a:off x="8761412" y="5181600"/>
                  <a:ext cx="685800" cy="114300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C92AAE9-B043-BF42-A408-EF467A469A11}"/>
                  </a:ext>
                </a:extLst>
              </p:cNvPr>
              <p:cNvSpPr txBox="1"/>
              <p:nvPr/>
            </p:nvSpPr>
            <p:spPr>
              <a:xfrm>
                <a:off x="9447213" y="58674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25D100D-E917-C345-BDB9-B964F103ADE6}"/>
                  </a:ext>
                </a:extLst>
              </p:cNvPr>
              <p:cNvSpPr txBox="1"/>
              <p:nvPr/>
            </p:nvSpPr>
            <p:spPr>
              <a:xfrm>
                <a:off x="8609013" y="58674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75C039-CFB7-774C-819B-37C5D2FED3EE}"/>
                  </a:ext>
                </a:extLst>
              </p:cNvPr>
              <p:cNvSpPr txBox="1"/>
              <p:nvPr/>
            </p:nvSpPr>
            <p:spPr>
              <a:xfrm>
                <a:off x="7694613" y="58674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3FBC4D1-4296-4343-8CED-13A093E00157}"/>
                  </a:ext>
                </a:extLst>
              </p:cNvPr>
              <p:cNvSpPr/>
              <p:nvPr/>
            </p:nvSpPr>
            <p:spPr>
              <a:xfrm>
                <a:off x="4646613" y="5257800"/>
                <a:ext cx="762000" cy="1143000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Graphic 5" descr="Man">
              <a:extLst>
                <a:ext uri="{FF2B5EF4-FFF2-40B4-BE49-F238E27FC236}">
                  <a16:creationId xmlns:a16="http://schemas.microsoft.com/office/drawing/2014/main" id="{74F2DBF2-06CB-8148-A45F-4CB602205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94012" y="4572000"/>
              <a:ext cx="762000" cy="762000"/>
            </a:xfrm>
            <a:prstGeom prst="rect">
              <a:avLst/>
            </a:prstGeom>
          </p:spPr>
        </p:pic>
        <p:pic>
          <p:nvPicPr>
            <p:cNvPr id="24" name="Graphic 23" descr="Woman">
              <a:extLst>
                <a:ext uri="{FF2B5EF4-FFF2-40B4-BE49-F238E27FC236}">
                  <a16:creationId xmlns:a16="http://schemas.microsoft.com/office/drawing/2014/main" id="{B7BA704D-FE49-3F44-9289-E3BBD9929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70412" y="4419600"/>
              <a:ext cx="914400" cy="914400"/>
            </a:xfrm>
            <a:prstGeom prst="rect">
              <a:avLst/>
            </a:prstGeom>
          </p:spPr>
        </p:pic>
        <p:pic>
          <p:nvPicPr>
            <p:cNvPr id="25" name="Graphic 24" descr="Man">
              <a:extLst>
                <a:ext uri="{FF2B5EF4-FFF2-40B4-BE49-F238E27FC236}">
                  <a16:creationId xmlns:a16="http://schemas.microsoft.com/office/drawing/2014/main" id="{1283DDAE-BAE8-0243-887A-0B8F9A1C7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32212" y="4495800"/>
              <a:ext cx="838200" cy="838200"/>
            </a:xfrm>
            <a:prstGeom prst="rect">
              <a:avLst/>
            </a:prstGeom>
          </p:spPr>
        </p:pic>
        <p:pic>
          <p:nvPicPr>
            <p:cNvPr id="26" name="Graphic 25" descr="Woman">
              <a:extLst>
                <a:ext uri="{FF2B5EF4-FFF2-40B4-BE49-F238E27FC236}">
                  <a16:creationId xmlns:a16="http://schemas.microsoft.com/office/drawing/2014/main" id="{B8F8E142-3B70-7B49-A6FE-81424EAED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4812" y="4343400"/>
              <a:ext cx="990600" cy="990600"/>
            </a:xfrm>
            <a:prstGeom prst="rect">
              <a:avLst/>
            </a:prstGeom>
          </p:spPr>
        </p:pic>
        <p:pic>
          <p:nvPicPr>
            <p:cNvPr id="27" name="Graphic 26" descr="Man">
              <a:extLst>
                <a:ext uri="{FF2B5EF4-FFF2-40B4-BE49-F238E27FC236}">
                  <a16:creationId xmlns:a16="http://schemas.microsoft.com/office/drawing/2014/main" id="{DF0C5EC3-4420-2447-B0EC-18234B1A8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99212" y="4267200"/>
              <a:ext cx="1066800" cy="1066800"/>
            </a:xfrm>
            <a:prstGeom prst="rect">
              <a:avLst/>
            </a:prstGeom>
          </p:spPr>
        </p:pic>
        <p:pic>
          <p:nvPicPr>
            <p:cNvPr id="29" name="Graphic 28" descr="Woman">
              <a:extLst>
                <a:ext uri="{FF2B5EF4-FFF2-40B4-BE49-F238E27FC236}">
                  <a16:creationId xmlns:a16="http://schemas.microsoft.com/office/drawing/2014/main" id="{5DF94BCB-0E52-6848-BD88-4189E1953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37412" y="4191000"/>
              <a:ext cx="1143000" cy="1143000"/>
            </a:xfrm>
            <a:prstGeom prst="rect">
              <a:avLst/>
            </a:prstGeom>
          </p:spPr>
        </p:pic>
        <p:pic>
          <p:nvPicPr>
            <p:cNvPr id="30" name="Graphic 29" descr="Woman">
              <a:extLst>
                <a:ext uri="{FF2B5EF4-FFF2-40B4-BE49-F238E27FC236}">
                  <a16:creationId xmlns:a16="http://schemas.microsoft.com/office/drawing/2014/main" id="{F460A61F-3933-3745-84C6-9851517D4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51812" y="4114800"/>
              <a:ext cx="1219200" cy="1219200"/>
            </a:xfrm>
            <a:prstGeom prst="rect">
              <a:avLst/>
            </a:prstGeom>
          </p:spPr>
        </p:pic>
        <p:pic>
          <p:nvPicPr>
            <p:cNvPr id="31" name="Graphic 30" descr="Man">
              <a:extLst>
                <a:ext uri="{FF2B5EF4-FFF2-40B4-BE49-F238E27FC236}">
                  <a16:creationId xmlns:a16="http://schemas.microsoft.com/office/drawing/2014/main" id="{4E84134B-E888-B04F-A5C7-15E0E2A01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13812" y="4038600"/>
              <a:ext cx="1295400" cy="12954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EB1CF0-3BB6-8F41-9D8B-F0D91FF584B2}"/>
                </a:ext>
              </a:extLst>
            </p:cNvPr>
            <p:cNvSpPr txBox="1"/>
            <p:nvPr/>
          </p:nvSpPr>
          <p:spPr>
            <a:xfrm>
              <a:off x="10285412" y="60960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pic>
          <p:nvPicPr>
            <p:cNvPr id="34" name="Graphic 33" descr="Man">
              <a:extLst>
                <a:ext uri="{FF2B5EF4-FFF2-40B4-BE49-F238E27FC236}">
                  <a16:creationId xmlns:a16="http://schemas.microsoft.com/office/drawing/2014/main" id="{EEBE31D5-FC48-8F42-B3FD-AC4B9FDBA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75812" y="3886200"/>
              <a:ext cx="1524000" cy="15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346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-76200"/>
            <a:ext cx="103250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Measures of Spread: Interquartile Range (IQR)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828800"/>
            <a:ext cx="10668000" cy="15240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IQR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interquartile range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the 75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percentile minus the 25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percentile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Below,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IQR equals 6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02EB98-6AB9-3E4D-89CE-F5495F9A48B0}"/>
              </a:ext>
            </a:extLst>
          </p:cNvPr>
          <p:cNvGrpSpPr/>
          <p:nvPr/>
        </p:nvGrpSpPr>
        <p:grpSpPr>
          <a:xfrm>
            <a:off x="1293812" y="3200400"/>
            <a:ext cx="9906000" cy="2819400"/>
            <a:chOff x="989012" y="3733800"/>
            <a:chExt cx="9906000" cy="28194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748E86-56D2-1F4D-8135-87ECE678E664}"/>
                </a:ext>
              </a:extLst>
            </p:cNvPr>
            <p:cNvSpPr txBox="1"/>
            <p:nvPr/>
          </p:nvSpPr>
          <p:spPr>
            <a:xfrm>
              <a:off x="989012" y="44196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</a:rPr>
                <a:t>Example: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19DC911-6B93-1B4E-93F7-89BF483C7278}"/>
                </a:ext>
              </a:extLst>
            </p:cNvPr>
            <p:cNvGrpSpPr/>
            <p:nvPr/>
          </p:nvGrpSpPr>
          <p:grpSpPr>
            <a:xfrm>
              <a:off x="1141412" y="5410200"/>
              <a:ext cx="9448800" cy="1143000"/>
              <a:chOff x="1446213" y="5257800"/>
              <a:chExt cx="9448800" cy="1143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3E97B4-E4D8-6941-8BD0-5189BBA9FE95}"/>
                  </a:ext>
                </a:extLst>
              </p:cNvPr>
              <p:cNvGrpSpPr/>
              <p:nvPr/>
            </p:nvGrpSpPr>
            <p:grpSpPr>
              <a:xfrm>
                <a:off x="1446213" y="5257800"/>
                <a:ext cx="9448800" cy="1143000"/>
                <a:chOff x="1751012" y="5181600"/>
                <a:chExt cx="9448800" cy="1143000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14A957E2-39A5-B548-B834-132CB0249755}"/>
                    </a:ext>
                  </a:extLst>
                </p:cNvPr>
                <p:cNvSpPr txBox="1"/>
                <p:nvPr/>
              </p:nvSpPr>
              <p:spPr>
                <a:xfrm>
                  <a:off x="1751012" y="5257800"/>
                  <a:ext cx="9448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Heights:    55,     56,      </a:t>
                  </a:r>
                  <a:r>
                    <a:rPr lang="en-US" sz="2800" b="1" dirty="0">
                      <a:solidFill>
                        <a:schemeClr val="accent4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58,</a:t>
                  </a:r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59,      60,      63,      </a:t>
                  </a:r>
                  <a:r>
                    <a:rPr lang="en-US" sz="2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64,</a:t>
                  </a:r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65,</a:t>
                  </a:r>
                  <a:r>
                    <a:rPr lang="en-US" sz="2800" b="1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</a:t>
                  </a:r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75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A80095D-E0AC-1D4E-BEDD-7ED6D8A5458C}"/>
                    </a:ext>
                  </a:extLst>
                </p:cNvPr>
                <p:cNvSpPr txBox="1"/>
                <p:nvPr/>
              </p:nvSpPr>
              <p:spPr>
                <a:xfrm>
                  <a:off x="3427411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8F647E9-AC94-DF48-8C56-3AE6DD431B92}"/>
                    </a:ext>
                  </a:extLst>
                </p:cNvPr>
                <p:cNvSpPr txBox="1"/>
                <p:nvPr/>
              </p:nvSpPr>
              <p:spPr>
                <a:xfrm>
                  <a:off x="42656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AAADB4B-E11F-5645-90B2-A6B747C05B05}"/>
                    </a:ext>
                  </a:extLst>
                </p:cNvPr>
                <p:cNvSpPr txBox="1"/>
                <p:nvPr/>
              </p:nvSpPr>
              <p:spPr>
                <a:xfrm>
                  <a:off x="51800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chemeClr val="accent4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5B0EF57-A1B0-3B49-AD90-2F1444C1755B}"/>
                    </a:ext>
                  </a:extLst>
                </p:cNvPr>
                <p:cNvSpPr txBox="1"/>
                <p:nvPr/>
              </p:nvSpPr>
              <p:spPr>
                <a:xfrm>
                  <a:off x="60944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9746E3B-F8E5-8247-AE5E-F982B276CBB2}"/>
                    </a:ext>
                  </a:extLst>
                </p:cNvPr>
                <p:cNvSpPr txBox="1"/>
                <p:nvPr/>
              </p:nvSpPr>
              <p:spPr>
                <a:xfrm>
                  <a:off x="7085012" y="5791200"/>
                  <a:ext cx="3810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5</a:t>
                  </a: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2D9E441-EA6F-684F-A9A7-60F40E0E0231}"/>
                    </a:ext>
                  </a:extLst>
                </p:cNvPr>
                <p:cNvSpPr/>
                <p:nvPr/>
              </p:nvSpPr>
              <p:spPr>
                <a:xfrm>
                  <a:off x="8761412" y="5181600"/>
                  <a:ext cx="685800" cy="114300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C92AAE9-B043-BF42-A408-EF467A469A11}"/>
                  </a:ext>
                </a:extLst>
              </p:cNvPr>
              <p:cNvSpPr txBox="1"/>
              <p:nvPr/>
            </p:nvSpPr>
            <p:spPr>
              <a:xfrm>
                <a:off x="9447213" y="58674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25D100D-E917-C345-BDB9-B964F103ADE6}"/>
                  </a:ext>
                </a:extLst>
              </p:cNvPr>
              <p:cNvSpPr txBox="1"/>
              <p:nvPr/>
            </p:nvSpPr>
            <p:spPr>
              <a:xfrm>
                <a:off x="8609013" y="58674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75C039-CFB7-774C-819B-37C5D2FED3EE}"/>
                  </a:ext>
                </a:extLst>
              </p:cNvPr>
              <p:cNvSpPr txBox="1"/>
              <p:nvPr/>
            </p:nvSpPr>
            <p:spPr>
              <a:xfrm>
                <a:off x="7694613" y="58674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3FBC4D1-4296-4343-8CED-13A093E00157}"/>
                  </a:ext>
                </a:extLst>
              </p:cNvPr>
              <p:cNvSpPr/>
              <p:nvPr/>
            </p:nvSpPr>
            <p:spPr>
              <a:xfrm>
                <a:off x="4646613" y="5257800"/>
                <a:ext cx="762000" cy="1143000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Graphic 5" descr="Man">
              <a:extLst>
                <a:ext uri="{FF2B5EF4-FFF2-40B4-BE49-F238E27FC236}">
                  <a16:creationId xmlns:a16="http://schemas.microsoft.com/office/drawing/2014/main" id="{74F2DBF2-06CB-8148-A45F-4CB602205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89212" y="4495800"/>
              <a:ext cx="762000" cy="762000"/>
            </a:xfrm>
            <a:prstGeom prst="rect">
              <a:avLst/>
            </a:prstGeom>
          </p:spPr>
        </p:pic>
        <p:pic>
          <p:nvPicPr>
            <p:cNvPr id="24" name="Graphic 23" descr="Woman">
              <a:extLst>
                <a:ext uri="{FF2B5EF4-FFF2-40B4-BE49-F238E27FC236}">
                  <a16:creationId xmlns:a16="http://schemas.microsoft.com/office/drawing/2014/main" id="{B7BA704D-FE49-3F44-9289-E3BBD9929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65612" y="4343400"/>
              <a:ext cx="914400" cy="914400"/>
            </a:xfrm>
            <a:prstGeom prst="rect">
              <a:avLst/>
            </a:prstGeom>
          </p:spPr>
        </p:pic>
        <p:pic>
          <p:nvPicPr>
            <p:cNvPr id="25" name="Graphic 24" descr="Man">
              <a:extLst>
                <a:ext uri="{FF2B5EF4-FFF2-40B4-BE49-F238E27FC236}">
                  <a16:creationId xmlns:a16="http://schemas.microsoft.com/office/drawing/2014/main" id="{1283DDAE-BAE8-0243-887A-0B8F9A1C7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27412" y="4419600"/>
              <a:ext cx="838200" cy="838200"/>
            </a:xfrm>
            <a:prstGeom prst="rect">
              <a:avLst/>
            </a:prstGeom>
          </p:spPr>
        </p:pic>
        <p:pic>
          <p:nvPicPr>
            <p:cNvPr id="26" name="Graphic 25" descr="Woman">
              <a:extLst>
                <a:ext uri="{FF2B5EF4-FFF2-40B4-BE49-F238E27FC236}">
                  <a16:creationId xmlns:a16="http://schemas.microsoft.com/office/drawing/2014/main" id="{B8F8E142-3B70-7B49-A6FE-81424EAED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03812" y="4267200"/>
              <a:ext cx="990600" cy="990600"/>
            </a:xfrm>
            <a:prstGeom prst="rect">
              <a:avLst/>
            </a:prstGeom>
          </p:spPr>
        </p:pic>
        <p:pic>
          <p:nvPicPr>
            <p:cNvPr id="27" name="Graphic 26" descr="Man">
              <a:extLst>
                <a:ext uri="{FF2B5EF4-FFF2-40B4-BE49-F238E27FC236}">
                  <a16:creationId xmlns:a16="http://schemas.microsoft.com/office/drawing/2014/main" id="{DF0C5EC3-4420-2447-B0EC-18234B1A8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18212" y="4191000"/>
              <a:ext cx="1066800" cy="1066800"/>
            </a:xfrm>
            <a:prstGeom prst="rect">
              <a:avLst/>
            </a:prstGeom>
          </p:spPr>
        </p:pic>
        <p:pic>
          <p:nvPicPr>
            <p:cNvPr id="29" name="Graphic 28" descr="Woman">
              <a:extLst>
                <a:ext uri="{FF2B5EF4-FFF2-40B4-BE49-F238E27FC236}">
                  <a16:creationId xmlns:a16="http://schemas.microsoft.com/office/drawing/2014/main" id="{5DF94BCB-0E52-6848-BD88-4189E1953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32612" y="4114800"/>
              <a:ext cx="1143000" cy="1143000"/>
            </a:xfrm>
            <a:prstGeom prst="rect">
              <a:avLst/>
            </a:prstGeom>
          </p:spPr>
        </p:pic>
        <p:pic>
          <p:nvPicPr>
            <p:cNvPr id="30" name="Graphic 29" descr="Woman">
              <a:extLst>
                <a:ext uri="{FF2B5EF4-FFF2-40B4-BE49-F238E27FC236}">
                  <a16:creationId xmlns:a16="http://schemas.microsoft.com/office/drawing/2014/main" id="{F460A61F-3933-3745-84C6-9851517D4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47012" y="4038600"/>
              <a:ext cx="1219200" cy="1219200"/>
            </a:xfrm>
            <a:prstGeom prst="rect">
              <a:avLst/>
            </a:prstGeom>
          </p:spPr>
        </p:pic>
        <p:pic>
          <p:nvPicPr>
            <p:cNvPr id="31" name="Graphic 30" descr="Man">
              <a:extLst>
                <a:ext uri="{FF2B5EF4-FFF2-40B4-BE49-F238E27FC236}">
                  <a16:creationId xmlns:a16="http://schemas.microsoft.com/office/drawing/2014/main" id="{4E84134B-E888-B04F-A5C7-15E0E2A01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85212" y="3962400"/>
              <a:ext cx="1295400" cy="12954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EB1CF0-3BB6-8F41-9D8B-F0D91FF584B2}"/>
                </a:ext>
              </a:extLst>
            </p:cNvPr>
            <p:cNvSpPr txBox="1"/>
            <p:nvPr/>
          </p:nvSpPr>
          <p:spPr>
            <a:xfrm>
              <a:off x="9980612" y="6019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pic>
          <p:nvPicPr>
            <p:cNvPr id="34" name="Graphic 33" descr="Man">
              <a:extLst>
                <a:ext uri="{FF2B5EF4-FFF2-40B4-BE49-F238E27FC236}">
                  <a16:creationId xmlns:a16="http://schemas.microsoft.com/office/drawing/2014/main" id="{EEBE31D5-FC48-8F42-B3FD-AC4B9FDBA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71012" y="3733800"/>
              <a:ext cx="1524000" cy="15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404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0"/>
            <a:ext cx="103250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Outliers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76400"/>
            <a:ext cx="4648200" cy="41148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Outliers are values that are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far away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the other data points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Quartiles and the IQR help us define outliers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Lower Outliers Are Less Than:</a:t>
            </a:r>
          </a:p>
          <a:p>
            <a:pPr lvl="1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Percentile – (1.5*1QR)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Upper Outliers Are Greater Than:</a:t>
            </a:r>
          </a:p>
          <a:p>
            <a:pPr lvl="1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Percentile + (1.5*1QR)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9EEF34-7658-384A-803C-A78CD74CEF77}"/>
              </a:ext>
            </a:extLst>
          </p:cNvPr>
          <p:cNvSpPr txBox="1"/>
          <p:nvPr/>
        </p:nvSpPr>
        <p:spPr>
          <a:xfrm>
            <a:off x="6704012" y="20574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Percentile: 58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Percentile: 64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IQR: 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21F5DD-B1AA-D345-ACBD-0A2AD159240C}"/>
              </a:ext>
            </a:extLst>
          </p:cNvPr>
          <p:cNvSpPr txBox="1"/>
          <p:nvPr/>
        </p:nvSpPr>
        <p:spPr>
          <a:xfrm>
            <a:off x="6704012" y="33528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Outliers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58 – 6*1.5 = 49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Any values less than 48 are outliers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BE1FBF-8067-0847-B911-389480E1C4C3}"/>
              </a:ext>
            </a:extLst>
          </p:cNvPr>
          <p:cNvSpPr txBox="1"/>
          <p:nvPr/>
        </p:nvSpPr>
        <p:spPr>
          <a:xfrm>
            <a:off x="6704012" y="46482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Outliers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64 + 6*1.5 = 73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Any values greater than 73 are outliers</a:t>
            </a:r>
          </a:p>
          <a:p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Therefore, value 75 is an outlier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FB20A5-6AC4-CB4C-9DB4-0AD3A9F27E1D}"/>
              </a:ext>
            </a:extLst>
          </p:cNvPr>
          <p:cNvSpPr txBox="1"/>
          <p:nvPr/>
        </p:nvSpPr>
        <p:spPr>
          <a:xfrm>
            <a:off x="6704012" y="1600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Example: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95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7612" y="-152400"/>
            <a:ext cx="103250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Boxplots and Quartiles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B0AAC4-E1AC-F54F-8B13-24DC0E46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612" y="1219200"/>
            <a:ext cx="4425461" cy="5230091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CEFA807B-8B56-7247-89ED-21BA617B2E65}"/>
              </a:ext>
            </a:extLst>
          </p:cNvPr>
          <p:cNvSpPr/>
          <p:nvPr/>
        </p:nvSpPr>
        <p:spPr>
          <a:xfrm>
            <a:off x="6551612" y="3657600"/>
            <a:ext cx="1981200" cy="3048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408AB468-06C6-E340-A7D7-52D4EEA690C3}"/>
              </a:ext>
            </a:extLst>
          </p:cNvPr>
          <p:cNvSpPr/>
          <p:nvPr/>
        </p:nvSpPr>
        <p:spPr>
          <a:xfrm>
            <a:off x="6551612" y="2362200"/>
            <a:ext cx="1981200" cy="304800"/>
          </a:xfrm>
          <a:prstGeom prst="rightArrow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4114766-0AC2-3046-9512-6DC4FA254E9A}"/>
              </a:ext>
            </a:extLst>
          </p:cNvPr>
          <p:cNvSpPr/>
          <p:nvPr/>
        </p:nvSpPr>
        <p:spPr>
          <a:xfrm>
            <a:off x="6551612" y="2819400"/>
            <a:ext cx="1981200" cy="304800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8514B32F-317F-DD45-A76F-532464288345}"/>
              </a:ext>
            </a:extLst>
          </p:cNvPr>
          <p:cNvSpPr/>
          <p:nvPr/>
        </p:nvSpPr>
        <p:spPr>
          <a:xfrm>
            <a:off x="6551612" y="5791200"/>
            <a:ext cx="2895600" cy="3048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1615FB-86AB-6B4B-B861-CCB8F8159F97}"/>
              </a:ext>
            </a:extLst>
          </p:cNvPr>
          <p:cNvSpPr txBox="1"/>
          <p:nvPr/>
        </p:nvSpPr>
        <p:spPr>
          <a:xfrm>
            <a:off x="4265612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sz="2400" b="1" baseline="30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Percentile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7C7A0D-D384-AB40-AFF3-9DA5344C1C7C}"/>
              </a:ext>
            </a:extLst>
          </p:cNvPr>
          <p:cNvSpPr txBox="1"/>
          <p:nvPr/>
        </p:nvSpPr>
        <p:spPr>
          <a:xfrm>
            <a:off x="4341812" y="2743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66ADC4-8512-2046-9D24-4D9528A74B88}"/>
              </a:ext>
            </a:extLst>
          </p:cNvPr>
          <p:cNvSpPr txBox="1"/>
          <p:nvPr/>
        </p:nvSpPr>
        <p:spPr>
          <a:xfrm>
            <a:off x="4189412" y="2286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r>
              <a:rPr lang="en-US" sz="2400" b="1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Percentile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561041-F73D-1B4C-B6CD-4361CD32F2A9}"/>
              </a:ext>
            </a:extLst>
          </p:cNvPr>
          <p:cNvSpPr txBox="1"/>
          <p:nvPr/>
        </p:nvSpPr>
        <p:spPr>
          <a:xfrm>
            <a:off x="4341812" y="5715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Outlier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B3263E42-E41D-184C-B3D6-587C4A864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1981200"/>
            <a:ext cx="2819400" cy="41148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Boxplots show the distribution of your data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lines represent the values we just learned about, the quartiles and outliers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23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Measuring Spread: Standard Deviation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32004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Measures of spread tell you how spread out your data is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other words, it tells you how far apart on average your data points are from one another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standard deviation measures spread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higher your value, the more spread out your data is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F6E4225-6907-7C49-8C31-892D69E60AFF}"/>
              </a:ext>
            </a:extLst>
          </p:cNvPr>
          <p:cNvGrpSpPr/>
          <p:nvPr/>
        </p:nvGrpSpPr>
        <p:grpSpPr>
          <a:xfrm>
            <a:off x="3122612" y="4800600"/>
            <a:ext cx="6019800" cy="1524000"/>
            <a:chOff x="3198813" y="5105400"/>
            <a:chExt cx="6019800" cy="1524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B6E492C-AF0A-4C44-A2ED-9E9D6297A48D}"/>
                </a:ext>
              </a:extLst>
            </p:cNvPr>
            <p:cNvSpPr/>
            <p:nvPr/>
          </p:nvSpPr>
          <p:spPr>
            <a:xfrm>
              <a:off x="3198813" y="5105400"/>
              <a:ext cx="6019800" cy="15240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4D2EA9B-E6FD-F144-B83C-1B8B5590BBF1}"/>
                    </a:ext>
                  </a:extLst>
                </p:cNvPr>
                <p:cNvSpPr txBox="1"/>
                <p:nvPr/>
              </p:nvSpPr>
              <p:spPr>
                <a:xfrm>
                  <a:off x="5103812" y="5181600"/>
                  <a:ext cx="3987390" cy="12730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…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#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𝑣𝑎𝑙𝑢𝑒𝑠</m:t>
                                </m:r>
                              </m:den>
                            </m:f>
                          </m:e>
                        </m:rad>
                      </m:oMath>
                    </m:oMathPara>
                  </a14:m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4D2EA9B-E6FD-F144-B83C-1B8B5590BB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3812" y="5181600"/>
                  <a:ext cx="3987390" cy="1273041"/>
                </a:xfrm>
                <a:prstGeom prst="rect">
                  <a:avLst/>
                </a:prstGeom>
                <a:blipFill>
                  <a:blip r:embed="rId2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D08B45-53F0-0849-BB96-E836E5107DFD}"/>
                </a:ext>
              </a:extLst>
            </p:cNvPr>
            <p:cNvSpPr txBox="1"/>
            <p:nvPr/>
          </p:nvSpPr>
          <p:spPr>
            <a:xfrm>
              <a:off x="3351212" y="5410200"/>
              <a:ext cx="16764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7030A0"/>
                  </a:solidFill>
                </a:rPr>
                <a:t>Standard Deviation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124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-152400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 Deviation Example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600200"/>
            <a:ext cx="10439400" cy="32004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world adult literacy percent in 2011 has a higher standard deviation than the world employment percent in 2007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see why, look at the data summaries: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literacy data points are above 75%, but there are really low outliers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employment percent is more symmetric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range of values for adult literacy percent is also higher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D80D18-E643-5643-B022-F3D1C0958E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130"/>
          <a:stretch/>
        </p:blipFill>
        <p:spPr>
          <a:xfrm>
            <a:off x="6170612" y="5791200"/>
            <a:ext cx="5905500" cy="876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675E52-F431-F542-91DE-70A8AAF3A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071" b="28734"/>
          <a:stretch/>
        </p:blipFill>
        <p:spPr>
          <a:xfrm>
            <a:off x="74612" y="5791200"/>
            <a:ext cx="5905500" cy="8858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6FE33D-2485-3445-811E-5AB385CB79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429" r="16909" b="58279"/>
          <a:stretch/>
        </p:blipFill>
        <p:spPr>
          <a:xfrm>
            <a:off x="6704012" y="5105400"/>
            <a:ext cx="4906963" cy="5953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23E060-B27A-AF44-9E3A-899D782A4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247" b="79545"/>
          <a:stretch/>
        </p:blipFill>
        <p:spPr>
          <a:xfrm>
            <a:off x="608012" y="5105400"/>
            <a:ext cx="4768851" cy="6000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F88529-2600-CB47-B666-47DDD3EF4341}"/>
              </a:ext>
            </a:extLst>
          </p:cNvPr>
          <p:cNvSpPr txBox="1"/>
          <p:nvPr/>
        </p:nvSpPr>
        <p:spPr>
          <a:xfrm>
            <a:off x="684212" y="4648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World Employment %, 2007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E98459-6D5B-8D49-89A0-2808D1C783DA}"/>
              </a:ext>
            </a:extLst>
          </p:cNvPr>
          <p:cNvSpPr txBox="1"/>
          <p:nvPr/>
        </p:nvSpPr>
        <p:spPr>
          <a:xfrm>
            <a:off x="6780212" y="4648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World Adult Literacy %, 2011</a:t>
            </a:r>
          </a:p>
        </p:txBody>
      </p:sp>
    </p:spTree>
    <p:extLst>
      <p:ext uri="{BB962C8B-B14F-4D97-AF65-F5344CB8AC3E}">
        <p14:creationId xmlns:p14="http://schemas.microsoft.com/office/powerpoint/2010/main" val="24381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Outlier Sensitivity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42671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deviation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very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sensitive to outliers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few extreme outliers will pull the mean and standard deviation towards those outliers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sensitive to outliers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They stay in the same position even if there are a few extreme outliers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have extreme outliers, the mean and standard deviation will not accurately represent your data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possible, use the median or IQR instead</a:t>
            </a: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2971800"/>
            <a:ext cx="8232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Complete Exercises #2 and #3 in R Code</a:t>
            </a:r>
          </a:p>
        </p:txBody>
      </p:sp>
    </p:spTree>
    <p:extLst>
      <p:ext uri="{BB962C8B-B14F-4D97-AF65-F5344CB8AC3E}">
        <p14:creationId xmlns:p14="http://schemas.microsoft.com/office/powerpoint/2010/main" val="141515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12" y="2667000"/>
            <a:ext cx="8232400" cy="9906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Data Shapes</a:t>
            </a:r>
          </a:p>
        </p:txBody>
      </p:sp>
    </p:spTree>
    <p:extLst>
      <p:ext uri="{BB962C8B-B14F-4D97-AF65-F5344CB8AC3E}">
        <p14:creationId xmlns:p14="http://schemas.microsoft.com/office/powerpoint/2010/main" val="246861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1BE29-3129-1A4E-9911-BEFAA30BF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0"/>
            <a:ext cx="9144001" cy="13716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Symmetric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EFB60B-390C-3342-9EAD-FD355E680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2" y="1447800"/>
            <a:ext cx="7370164" cy="3810000"/>
          </a:xfrm>
          <a:prstGeom prst="rect">
            <a:avLst/>
          </a:prstGeom>
        </p:spPr>
      </p:pic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2F6EDEC6-9FA8-B448-AD8E-E8E866CB554B}"/>
              </a:ext>
            </a:extLst>
          </p:cNvPr>
          <p:cNvSpPr txBox="1">
            <a:spLocks/>
          </p:cNvSpPr>
          <p:nvPr/>
        </p:nvSpPr>
        <p:spPr>
          <a:xfrm>
            <a:off x="8685212" y="1905000"/>
            <a:ext cx="2819400" cy="4114800"/>
          </a:xfrm>
          <a:prstGeom prst="rect">
            <a:avLst/>
          </a:prstGeom>
        </p:spPr>
        <p:txBody>
          <a:bodyPr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data distribution looks relatively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on the right and left part of the graph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mean and median are approximately equal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22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F6E4412-74C3-AD4A-9D7F-513C8DEBD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12" y="1066800"/>
            <a:ext cx="5562600" cy="28755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D79606-4772-9D40-B54A-98CF64753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812" y="1066800"/>
            <a:ext cx="5601325" cy="2895600"/>
          </a:xfrm>
          <a:prstGeom prst="rect">
            <a:avLst/>
          </a:prstGeom>
        </p:spPr>
      </p:pic>
      <p:sp>
        <p:nvSpPr>
          <p:cNvPr id="6" name="Content Placeholder 13">
            <a:extLst>
              <a:ext uri="{FF2B5EF4-FFF2-40B4-BE49-F238E27FC236}">
                <a16:creationId xmlns:a16="http://schemas.microsoft.com/office/drawing/2014/main" id="{2E801B62-E44B-994B-BF9B-3C7B132A8ED4}"/>
              </a:ext>
            </a:extLst>
          </p:cNvPr>
          <p:cNvSpPr txBox="1">
            <a:spLocks/>
          </p:cNvSpPr>
          <p:nvPr/>
        </p:nvSpPr>
        <p:spPr>
          <a:xfrm>
            <a:off x="455612" y="4419600"/>
            <a:ext cx="5334000" cy="2057400"/>
          </a:xfrm>
          <a:prstGeom prst="rect">
            <a:avLst/>
          </a:prstGeom>
          <a:solidFill>
            <a:srgbClr val="000C29"/>
          </a:solidFill>
        </p:spPr>
        <p:txBody>
          <a:bodyPr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mean is to the right of the median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are many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outliers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extending the graph out to the right to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numbers</a:t>
            </a: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7449B0-FC1D-D648-86FE-0E26E45A1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0"/>
            <a:ext cx="2895600" cy="83820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Right Skewed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A966B3-6BEA-ED45-B5ED-E5B39943DF5C}"/>
              </a:ext>
            </a:extLst>
          </p:cNvPr>
          <p:cNvSpPr txBox="1">
            <a:spLocks/>
          </p:cNvSpPr>
          <p:nvPr/>
        </p:nvSpPr>
        <p:spPr>
          <a:xfrm>
            <a:off x="7618412" y="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Left Skewed</a:t>
            </a: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C03CBC26-EAAA-2D47-BFCC-4548456DCD41}"/>
              </a:ext>
            </a:extLst>
          </p:cNvPr>
          <p:cNvSpPr txBox="1">
            <a:spLocks/>
          </p:cNvSpPr>
          <p:nvPr/>
        </p:nvSpPr>
        <p:spPr>
          <a:xfrm>
            <a:off x="6399212" y="4495800"/>
            <a:ext cx="5334000" cy="2057400"/>
          </a:xfrm>
          <a:prstGeom prst="rect">
            <a:avLst/>
          </a:prstGeom>
          <a:solidFill>
            <a:srgbClr val="000C29"/>
          </a:solidFill>
        </p:spPr>
        <p:txBody>
          <a:bodyPr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mean is to the left of the median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are many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outliers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extending the graph out to the left to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numbers</a:t>
            </a: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09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2971800"/>
            <a:ext cx="8232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Complete Exercises #4 in R Code</a:t>
            </a:r>
          </a:p>
        </p:txBody>
      </p:sp>
    </p:spTree>
    <p:extLst>
      <p:ext uri="{BB962C8B-B14F-4D97-AF65-F5344CB8AC3E}">
        <p14:creationId xmlns:p14="http://schemas.microsoft.com/office/powerpoint/2010/main" val="384109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12" y="2438400"/>
            <a:ext cx="7620000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Basic Terms Explained</a:t>
            </a:r>
          </a:p>
        </p:txBody>
      </p:sp>
    </p:spTree>
    <p:extLst>
      <p:ext uri="{BB962C8B-B14F-4D97-AF65-F5344CB8AC3E}">
        <p14:creationId xmlns:p14="http://schemas.microsoft.com/office/powerpoint/2010/main" val="26455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Continuous vs. Categorical Data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426719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Categorical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when your data is divided into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or categories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Example: The gender variable in the box plot data is categorical</a:t>
            </a:r>
          </a:p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or numeric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are when your data is assigned a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value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Example: The mean years of schooling variables in the world data was continuous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97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Populations vs. Samples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752600"/>
            <a:ext cx="9944099" cy="426719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include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values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a group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Example: Giving course evaluations to all students in a school to assess satisfaction with teaching in that school</a:t>
            </a: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Why is this a population? We are sampling all students</a:t>
            </a:r>
          </a:p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include a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smaller group from the entire population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Example: Nielsen surveys a random sample of households to estimate the TV viewership of the US as a whole</a:t>
            </a: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Why is this a sample? We are not surveying all people in the US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5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Use Samples?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752600"/>
            <a:ext cx="9448800" cy="42671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use samples to get useful information and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inferences about a population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Next week we will go over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standards for choosing a sample so it will accurately represent the population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08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12" y="11430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Probability Rules</a:t>
            </a:r>
          </a:p>
        </p:txBody>
      </p:sp>
    </p:spTree>
    <p:extLst>
      <p:ext uri="{BB962C8B-B14F-4D97-AF65-F5344CB8AC3E}">
        <p14:creationId xmlns:p14="http://schemas.microsoft.com/office/powerpoint/2010/main" val="27859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Probability?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5181600" cy="426719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Probability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likelihood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something will happen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Written as a number between 0 and 1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Example: If you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flip a fair coin, the probability it will land on heads is 0.5 or a 50% chance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85468-3ED2-D544-8823-63BCBCF7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012" y="1752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Independence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5181600" cy="42671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one chance event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affect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probability of another chance event occurring, the two events are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le: The result of one coin flip will not affect the next coin flip (unless you are superstitious!)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an important concept in statistics!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85468-3ED2-D544-8823-63BCBCF7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012" y="1752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7612" y="-152400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600200"/>
            <a:ext cx="9677400" cy="44958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multiple chance events occur, replacement is important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you pick two cards in a row: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are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replacement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the card will be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the deck after the first draw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are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using replacement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the card will be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from the deck once drawn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does this matter?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probability of drawing an ace from a deck of cards is 4/52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I draw a King and do not replace it, the probability of pulling an ace the second time will be 4/51, slightly better</a:t>
            </a:r>
          </a:p>
        </p:txBody>
      </p:sp>
    </p:spTree>
    <p:extLst>
      <p:ext uri="{BB962C8B-B14F-4D97-AF65-F5344CB8AC3E}">
        <p14:creationId xmlns:p14="http://schemas.microsoft.com/office/powerpoint/2010/main" val="369183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Probability of Two Independent Events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5181600" cy="42671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two independent events,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both independent event probabilities together to calculate the probability of both occurring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probability of a coin flip  being heads once is 0.5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probability of flipping heads two times in a row is:</a:t>
            </a:r>
          </a:p>
          <a:p>
            <a:pPr lvl="2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0.5*0.5 = 0.25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85468-3ED2-D544-8823-63BCBCF7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012" y="1752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20782"/>
            <a:ext cx="101726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Mutually Exclusive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70012" y="1752600"/>
            <a:ext cx="5181600" cy="42671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Mutually exclusive events are events that cannot occur at the same time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flipping a coin, heads and tails are mutually exclusive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coin cannot land on heads and tails at the same time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85468-3ED2-D544-8823-63BCBCF7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012" y="1752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4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12" y="13716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 Probability Demonstration</a:t>
            </a:r>
          </a:p>
        </p:txBody>
      </p:sp>
    </p:spTree>
    <p:extLst>
      <p:ext uri="{BB962C8B-B14F-4D97-AF65-F5344CB8AC3E}">
        <p14:creationId xmlns:p14="http://schemas.microsoft.com/office/powerpoint/2010/main" val="276989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6764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 Interface &amp; Essential Basic Commands</a:t>
            </a:r>
          </a:p>
        </p:txBody>
      </p:sp>
    </p:spTree>
    <p:extLst>
      <p:ext uri="{BB962C8B-B14F-4D97-AF65-F5344CB8AC3E}">
        <p14:creationId xmlns:p14="http://schemas.microsoft.com/office/powerpoint/2010/main" val="18096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1EC7727-0C30-614F-978E-F4F39B36ED5A}"/>
              </a:ext>
            </a:extLst>
          </p:cNvPr>
          <p:cNvGrpSpPr/>
          <p:nvPr/>
        </p:nvGrpSpPr>
        <p:grpSpPr>
          <a:xfrm>
            <a:off x="608012" y="0"/>
            <a:ext cx="10972800" cy="6858000"/>
            <a:chOff x="608012" y="0"/>
            <a:chExt cx="10972800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4D183D-1C17-434E-9662-A32DE2638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012" y="0"/>
              <a:ext cx="10972800" cy="6858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A7F014F-962B-4447-9985-F6DF9FB58446}"/>
                </a:ext>
              </a:extLst>
            </p:cNvPr>
            <p:cNvSpPr txBox="1"/>
            <p:nvPr/>
          </p:nvSpPr>
          <p:spPr>
            <a:xfrm>
              <a:off x="1293812" y="1413228"/>
              <a:ext cx="4572000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Source Brower: </a:t>
              </a:r>
              <a:r>
                <a:rPr lang="en-US" sz="2000" dirty="0">
                  <a:solidFill>
                    <a:schemeClr val="bg1"/>
                  </a:solidFill>
                </a:rPr>
                <a:t>You will create and interact with your R scripts and projects here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331C9F-EDB4-AF4B-A39B-A8517D83C4E8}"/>
                </a:ext>
              </a:extLst>
            </p:cNvPr>
            <p:cNvSpPr txBox="1"/>
            <p:nvPr/>
          </p:nvSpPr>
          <p:spPr>
            <a:xfrm>
              <a:off x="1141412" y="4648200"/>
              <a:ext cx="4876800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Console: </a:t>
              </a:r>
              <a:r>
                <a:rPr lang="en-US" sz="2000" dirty="0">
                  <a:solidFill>
                    <a:schemeClr val="bg1"/>
                  </a:solidFill>
                </a:rPr>
                <a:t>You can type code directly in this area. Recommended for quick testing only. Will not be saved for further use.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899005-FEBE-D24B-A64F-C1C0AD82BCE4}"/>
                </a:ext>
              </a:extLst>
            </p:cNvPr>
            <p:cNvSpPr txBox="1"/>
            <p:nvPr/>
          </p:nvSpPr>
          <p:spPr>
            <a:xfrm>
              <a:off x="7923212" y="597620"/>
              <a:ext cx="3429000" cy="163121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Workspace: </a:t>
              </a:r>
              <a:r>
                <a:rPr lang="en-US" sz="2000" dirty="0">
                  <a:solidFill>
                    <a:schemeClr val="bg1"/>
                  </a:solidFill>
                </a:rPr>
                <a:t>All objects in your environment will be found here. Shows more information about data types and contents if you click on blue arrow.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B1A2D9-92B8-C54D-BE0E-A9A13872F76D}"/>
                </a:ext>
              </a:extLst>
            </p:cNvPr>
            <p:cNvSpPr txBox="1"/>
            <p:nvPr/>
          </p:nvSpPr>
          <p:spPr>
            <a:xfrm>
              <a:off x="7313612" y="4609287"/>
              <a:ext cx="3429000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Interact with your files, help documents, packages, and see plots here.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263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Accessing Help Inside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can access help files inside 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Type ? then the package you want help on in the console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63A4F8-2204-E548-BF67-2FDB54ACF425}"/>
              </a:ext>
            </a:extLst>
          </p:cNvPr>
          <p:cNvGrpSpPr/>
          <p:nvPr/>
        </p:nvGrpSpPr>
        <p:grpSpPr>
          <a:xfrm>
            <a:off x="1537252" y="3200400"/>
            <a:ext cx="9281560" cy="3431373"/>
            <a:chOff x="1537252" y="3200400"/>
            <a:chExt cx="9281560" cy="34313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FCA71E8-E796-B84F-83CD-F3C7E5E2A4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09"/>
            <a:stretch/>
          </p:blipFill>
          <p:spPr>
            <a:xfrm>
              <a:off x="6246812" y="3200400"/>
              <a:ext cx="4572000" cy="343137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2BF2B34-5625-9A49-9EF0-3DC54FAE6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" t="88166" r="91128" b="8024"/>
            <a:stretch/>
          </p:blipFill>
          <p:spPr>
            <a:xfrm>
              <a:off x="1537252" y="4532243"/>
              <a:ext cx="2690191" cy="397566"/>
            </a:xfrm>
            <a:prstGeom prst="rect">
              <a:avLst/>
            </a:prstGeom>
            <a:ln w="95250">
              <a:solidFill>
                <a:srgbClr val="FF0000"/>
              </a:solidFill>
            </a:ln>
          </p:spPr>
        </p:pic>
        <p:sp>
          <p:nvSpPr>
            <p:cNvPr id="4" name="Right Arrow 3">
              <a:extLst>
                <a:ext uri="{FF2B5EF4-FFF2-40B4-BE49-F238E27FC236}">
                  <a16:creationId xmlns:a16="http://schemas.microsoft.com/office/drawing/2014/main" id="{F3E1D94B-456C-5B4E-8BD0-312B26B82D76}"/>
                </a:ext>
              </a:extLst>
            </p:cNvPr>
            <p:cNvSpPr/>
            <p:nvPr/>
          </p:nvSpPr>
          <p:spPr>
            <a:xfrm>
              <a:off x="4951412" y="4495800"/>
              <a:ext cx="990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968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Basic Elements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 R use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to assign values to a variable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science best practice is to use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Example: state &lt;- “Texas”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refer to a single variable within a data frame, use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data.frame$variable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Can perform arithmetic on values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3958E-9F7B-C74A-A86A-FFB0B1FF76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/>
        </p:blipFill>
        <p:spPr>
          <a:xfrm>
            <a:off x="1903411" y="4953000"/>
            <a:ext cx="231006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6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about Vectors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most basic element in R is a vector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All other elements are made up of vectors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Vector: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Series of multiple values of the 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type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dimension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66C8313-4EA3-9544-B037-3C33540CEEEE}"/>
              </a:ext>
            </a:extLst>
          </p:cNvPr>
          <p:cNvGrpSpPr/>
          <p:nvPr/>
        </p:nvGrpSpPr>
        <p:grpSpPr>
          <a:xfrm>
            <a:off x="265112" y="4054288"/>
            <a:ext cx="10383906" cy="1891599"/>
            <a:chOff x="265112" y="4054288"/>
            <a:chExt cx="10383906" cy="18915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877983-85E0-9247-B76E-00050016D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077"/>
            <a:stretch/>
          </p:blipFill>
          <p:spPr>
            <a:xfrm>
              <a:off x="1539805" y="4054288"/>
              <a:ext cx="9109213" cy="381000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DCEA3F59-94B5-ED41-B51F-B0B1CDCBCE59}"/>
                </a:ext>
              </a:extLst>
            </p:cNvPr>
            <p:cNvSpPr/>
            <p:nvPr/>
          </p:nvSpPr>
          <p:spPr>
            <a:xfrm rot="18859020">
              <a:off x="1152897" y="4793336"/>
              <a:ext cx="1030136" cy="3595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6598AEA9-7B88-DF4A-8836-0AEE816453E6}"/>
                </a:ext>
              </a:extLst>
            </p:cNvPr>
            <p:cNvSpPr/>
            <p:nvPr/>
          </p:nvSpPr>
          <p:spPr>
            <a:xfrm rot="14639830">
              <a:off x="2753980" y="4806842"/>
              <a:ext cx="896097" cy="3595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A5A6CB12-1055-BA40-9F4E-0F9760CE26C8}"/>
                </a:ext>
              </a:extLst>
            </p:cNvPr>
            <p:cNvSpPr/>
            <p:nvPr/>
          </p:nvSpPr>
          <p:spPr>
            <a:xfrm rot="16200000">
              <a:off x="6586953" y="4777100"/>
              <a:ext cx="878168" cy="3919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59DBCF-924C-5846-BC8E-F611273789F2}"/>
                </a:ext>
              </a:extLst>
            </p:cNvPr>
            <p:cNvSpPr txBox="1"/>
            <p:nvPr/>
          </p:nvSpPr>
          <p:spPr>
            <a:xfrm>
              <a:off x="265112" y="5484222"/>
              <a:ext cx="228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Variable Name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F013A56-E80D-524F-9C32-874FA5F66941}"/>
                </a:ext>
              </a:extLst>
            </p:cNvPr>
            <p:cNvSpPr txBox="1"/>
            <p:nvPr/>
          </p:nvSpPr>
          <p:spPr>
            <a:xfrm>
              <a:off x="2820038" y="5484222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Assignment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BB948B-6E68-3144-AA7D-5143F2443A99}"/>
                </a:ext>
              </a:extLst>
            </p:cNvPr>
            <p:cNvSpPr txBox="1"/>
            <p:nvPr/>
          </p:nvSpPr>
          <p:spPr>
            <a:xfrm>
              <a:off x="6094411" y="5484222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Vector Values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092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1412" y="-15240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Your Working Directory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17612" y="1600200"/>
            <a:ext cx="99822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Connect RStudio to a specific folder on your computer by setting a working directory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directly: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Import files into RStudio from folder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Export files into folder from RStudio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 for Windows: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setwd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/>
              <a:t>"C:\\Documents\\</a:t>
            </a:r>
            <a:r>
              <a:rPr lang="en-US" sz="2400" dirty="0" err="1"/>
              <a:t>Data_Folder</a:t>
            </a:r>
            <a:r>
              <a:rPr lang="en-US" sz="2400" dirty="0"/>
              <a:t>"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 for Mac: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setwd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("~/Documents/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Data_Folder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working directory by using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getwd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8EB4A-EE27-E54C-B29C-91576244A36C}"/>
              </a:ext>
            </a:extLst>
          </p:cNvPr>
          <p:cNvSpPr txBox="1"/>
          <p:nvPr/>
        </p:nvSpPr>
        <p:spPr>
          <a:xfrm>
            <a:off x="8151812" y="3276600"/>
            <a:ext cx="320040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NOTE: You can use / or \\ to set working directory (directly pasting a file path will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work!)</a:t>
            </a:r>
          </a:p>
        </p:txBody>
      </p:sp>
    </p:spTree>
    <p:extLst>
      <p:ext uri="{BB962C8B-B14F-4D97-AF65-F5344CB8AC3E}">
        <p14:creationId xmlns:p14="http://schemas.microsoft.com/office/powerpoint/2010/main" val="21746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80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Importing Data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8012" y="1676400"/>
            <a:ext cx="10972800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import a .csv file from your working directory use this code format: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name_you_want_for_your_file.csv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4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Example: 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opioid.df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&lt;-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read.csv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("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state_prescribe_overdose_data.csv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”) 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4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You can also add a file path to send to another folder!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Add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stringsAsFactors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 F to import strings as characters instead of factors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opioid.df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&lt;-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read.csv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("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state_prescribe_overdose_data.csv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",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stringsAsFactors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 F) </a:t>
            </a:r>
          </a:p>
        </p:txBody>
      </p:sp>
    </p:spTree>
    <p:extLst>
      <p:ext uri="{BB962C8B-B14F-4D97-AF65-F5344CB8AC3E}">
        <p14:creationId xmlns:p14="http://schemas.microsoft.com/office/powerpoint/2010/main" val="111026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Exporting Data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B5AE9FA5-080D-5544-8317-C8CC0F0525A7}"/>
              </a:ext>
            </a:extLst>
          </p:cNvPr>
          <p:cNvSpPr txBox="1">
            <a:spLocks/>
          </p:cNvSpPr>
          <p:nvPr/>
        </p:nvSpPr>
        <p:spPr>
          <a:xfrm>
            <a:off x="531812" y="1752600"/>
            <a:ext cx="11277600" cy="4648200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export a data frame to .csv format into your working directory use the following command and format: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Font typeface="Arial" pitchFamily="34" charset="0"/>
              <a:buNone/>
            </a:pP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r.data.frame.for.export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name_you_want_for_your_file.csv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Font typeface="Arial" pitchFamily="34" charset="0"/>
              <a:buNone/>
            </a:pPr>
            <a:endParaRPr lang="en-US" sz="8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Example: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Font typeface="Arial" pitchFamily="34" charset="0"/>
              <a:buNone/>
            </a:pP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write.csv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mean.overdose.by.year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"</a:t>
            </a: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mean_overdose_by_year.csv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")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You can also add a file path to send to another folder!</a:t>
            </a:r>
          </a:p>
        </p:txBody>
      </p:sp>
    </p:spTree>
    <p:extLst>
      <p:ext uri="{BB962C8B-B14F-4D97-AF65-F5344CB8AC3E}">
        <p14:creationId xmlns:p14="http://schemas.microsoft.com/office/powerpoint/2010/main" val="32472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0412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Installing &amp; Loading Packages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676400"/>
            <a:ext cx="10895013" cy="4648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install an R package, follow this format: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sz="26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install.packages</a:t>
            </a: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(“psych”)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8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load the package into your R session use this format: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r>
              <a:rPr lang="en-US" sz="2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library(psych)</a:t>
            </a:r>
          </a:p>
          <a:p>
            <a:pPr marL="0" indent="0" algn="ctr">
              <a:lnSpc>
                <a:spcPct val="80000"/>
              </a:lnSpc>
              <a:spcAft>
                <a:spcPts val="200"/>
              </a:spcAft>
              <a:buNone/>
            </a:pPr>
            <a:endParaRPr lang="en-US" sz="8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have to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install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your packages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have to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load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your packages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every time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you open a new R session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 you close R, you will have to load your packages again</a:t>
            </a:r>
            <a:b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5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Package Loading Error?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B4EBFD0-B394-3446-BE9C-D18EDA362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 r="5538" b="10714"/>
          <a:stretch/>
        </p:blipFill>
        <p:spPr>
          <a:xfrm>
            <a:off x="1522412" y="2527852"/>
            <a:ext cx="9612311" cy="1143000"/>
          </a:xfrm>
          <a:ln w="38100">
            <a:solidFill>
              <a:srgbClr val="C0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85DF-25D3-6E4D-BD3D-8935A11CD546}"/>
              </a:ext>
            </a:extLst>
          </p:cNvPr>
          <p:cNvSpPr txBox="1"/>
          <p:nvPr/>
        </p:nvSpPr>
        <p:spPr>
          <a:xfrm>
            <a:off x="1179513" y="1624138"/>
            <a:ext cx="10668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If you see an error like what you see below: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Your package requires dependencies!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This package requires updated Java, </a:t>
            </a:r>
            <a:r>
              <a:rPr lang="en-US" sz="2600" dirty="0" err="1"/>
              <a:t>Rtools</a:t>
            </a:r>
            <a:r>
              <a:rPr lang="en-US" sz="2600" dirty="0"/>
              <a:t>, and several other R packages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These have to be loaded first before you can install the package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Google it!</a:t>
            </a:r>
          </a:p>
        </p:txBody>
      </p:sp>
    </p:spTree>
    <p:extLst>
      <p:ext uri="{BB962C8B-B14F-4D97-AF65-F5344CB8AC3E}">
        <p14:creationId xmlns:p14="http://schemas.microsoft.com/office/powerpoint/2010/main" val="273941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79513" y="0"/>
            <a:ext cx="9334499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Commonly Used Packages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9982200" cy="4648200"/>
          </a:xfrm>
        </p:spPr>
        <p:txBody>
          <a:bodyPr numCol="2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ggplot2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Used to create customized graphs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Used for data cleaning, modeling, big data work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stringr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Used for string manipulation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data.table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Runs large data sets quickly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rmarkdown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Chunks code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Can create  an HTML print out of code paired with its output</a:t>
            </a:r>
          </a:p>
        </p:txBody>
      </p:sp>
    </p:spTree>
    <p:extLst>
      <p:ext uri="{BB962C8B-B14F-4D97-AF65-F5344CB8AC3E}">
        <p14:creationId xmlns:p14="http://schemas.microsoft.com/office/powerpoint/2010/main" val="373076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12" y="1676400"/>
            <a:ext cx="82324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Coding Demonstration in R</a:t>
            </a:r>
          </a:p>
        </p:txBody>
      </p:sp>
    </p:spTree>
    <p:extLst>
      <p:ext uri="{BB962C8B-B14F-4D97-AF65-F5344CB8AC3E}">
        <p14:creationId xmlns:p14="http://schemas.microsoft.com/office/powerpoint/2010/main" val="404087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012" y="2628900"/>
            <a:ext cx="5638800" cy="1600200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b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3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1371600"/>
            <a:ext cx="11277600" cy="32385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Thank you for attending!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Next Statistics Class is Hypothesis Testing &amp; Inference:  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Next Saturday, August 17</a:t>
            </a:r>
            <a:r>
              <a:rPr lang="en-US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from 10:00 AM to 12:30 PM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Connect using the same link as today!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838200"/>
            <a:ext cx="10363200" cy="46863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Contact Info: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My email: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kelsey.Huntzberry@gmail.com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Slack Channel to collaborate with your cohort is called r-programming-class found here: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hlinkClick r:id="rId3"/>
              </a:rPr>
              <a:t>https://join.slack.com/t/learningrinaustin/shared_invite/enQtNjQ3MTcxMTczOTQyLTU4NWU2OGU5ZWQ5YzIwMTRhYjRiZTI3ODM1Yjc3ZTcwY2VjOGZkNjg2MzE1ODA1ZDA0YTRjMzNjYmIxOWQ1YmM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05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Blue Tunnel 16x9</Template>
  <TotalTime>56194</TotalTime>
  <Words>2930</Words>
  <Application>Microsoft Macintosh PowerPoint</Application>
  <PresentationFormat>Custom</PresentationFormat>
  <Paragraphs>415</Paragraphs>
  <Slides>65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Calibri</vt:lpstr>
      <vt:lpstr>Cambria Math</vt:lpstr>
      <vt:lpstr>Corbel</vt:lpstr>
      <vt:lpstr>Digital Blue Tunnel 16x9</vt:lpstr>
      <vt:lpstr>Statistics in R</vt:lpstr>
      <vt:lpstr>Class Live Stream &amp; Files Link</vt:lpstr>
      <vt:lpstr>Installing Base R and RStudio</vt:lpstr>
      <vt:lpstr>Installing Base R</vt:lpstr>
      <vt:lpstr>Downloading Base R on Mac</vt:lpstr>
      <vt:lpstr>Downloading Base R on Windows, Newest Version</vt:lpstr>
      <vt:lpstr>Downloading Base R</vt:lpstr>
      <vt:lpstr>Difference between Base R &amp; RStudio</vt:lpstr>
      <vt:lpstr>Downloading RStudio</vt:lpstr>
      <vt:lpstr>Class Overview &amp; My Background</vt:lpstr>
      <vt:lpstr>What Will We Be Learning in this Class?</vt:lpstr>
      <vt:lpstr>My Background</vt:lpstr>
      <vt:lpstr>My Background</vt:lpstr>
      <vt:lpstr>This Class: Context for More Complex Models</vt:lpstr>
      <vt:lpstr>R Programming Webinars</vt:lpstr>
      <vt:lpstr>Class Content</vt:lpstr>
      <vt:lpstr>Class Resources</vt:lpstr>
      <vt:lpstr>Class Reading</vt:lpstr>
      <vt:lpstr>More Advanced Reading</vt:lpstr>
      <vt:lpstr>Measures of Central Tendency</vt:lpstr>
      <vt:lpstr>Finding the Mode</vt:lpstr>
      <vt:lpstr>Calculating the Mean</vt:lpstr>
      <vt:lpstr>Calculating the Median</vt:lpstr>
      <vt:lpstr>More about the Median</vt:lpstr>
      <vt:lpstr>Complete Exercise #1 in R Code</vt:lpstr>
      <vt:lpstr>Measures of Spread</vt:lpstr>
      <vt:lpstr>Measures of Spread</vt:lpstr>
      <vt:lpstr>Quartiles</vt:lpstr>
      <vt:lpstr>Measures of Spread: Interquartile Range (IQR)</vt:lpstr>
      <vt:lpstr>Outliers</vt:lpstr>
      <vt:lpstr>Boxplots and Quartiles</vt:lpstr>
      <vt:lpstr>Measuring Spread: Standard Deviation</vt:lpstr>
      <vt:lpstr>Standard Deviation Example</vt:lpstr>
      <vt:lpstr>Outlier Sensitivity</vt:lpstr>
      <vt:lpstr>Complete Exercises #2 and #3 in R Code</vt:lpstr>
      <vt:lpstr>Data Shapes</vt:lpstr>
      <vt:lpstr>Symmetric Data</vt:lpstr>
      <vt:lpstr>Right Skewed</vt:lpstr>
      <vt:lpstr>Complete Exercises #4 in R Code</vt:lpstr>
      <vt:lpstr>Basic Terms Explained</vt:lpstr>
      <vt:lpstr>Continuous vs. Categorical Data</vt:lpstr>
      <vt:lpstr>Populations vs. Samples</vt:lpstr>
      <vt:lpstr>Why Use Samples?</vt:lpstr>
      <vt:lpstr>Probability Rules</vt:lpstr>
      <vt:lpstr>What is Probability?</vt:lpstr>
      <vt:lpstr>Independence</vt:lpstr>
      <vt:lpstr>Replacement</vt:lpstr>
      <vt:lpstr>Probability of Two Independent Events</vt:lpstr>
      <vt:lpstr>Mutually Exclusive</vt:lpstr>
      <vt:lpstr>R Probability Demonstration</vt:lpstr>
      <vt:lpstr>R Interface &amp; Essential Basic Commands</vt:lpstr>
      <vt:lpstr>PowerPoint Presentation</vt:lpstr>
      <vt:lpstr>Accessing Help Inside R</vt:lpstr>
      <vt:lpstr>Most Basic Elements</vt:lpstr>
      <vt:lpstr>All about Vectors</vt:lpstr>
      <vt:lpstr>Set Your Working Directory</vt:lpstr>
      <vt:lpstr>Importing Data</vt:lpstr>
      <vt:lpstr>Exporting Data</vt:lpstr>
      <vt:lpstr>Installing &amp; Loading Packages</vt:lpstr>
      <vt:lpstr>Package Loading Error?</vt:lpstr>
      <vt:lpstr>Commonly Used Packages</vt:lpstr>
      <vt:lpstr>Coding Demonstration in R</vt:lpstr>
      <vt:lpstr>Questions? </vt:lpstr>
      <vt:lpstr>Thank you for attending!  Next Statistics Class is Hypothesis Testing &amp; Inference:   Next Saturday, August 17th from 10:00 AM to 12:30 PM  Connect using the same link as today! </vt:lpstr>
      <vt:lpstr>Contact Info:  My email: kelsey.Huntzberry@gmail.com   Slack Channel to collaborate with your cohort is called r-programming-class found here:  https://join.slack.com/t/learningrinaustin/shared_invite/enQtNjQ3MTcxMTczOTQyLTU4NWU2OGU5ZWQ5YzIwMTRhYjRiZTI3ODM1Yjc3ZTcwY2VjOGZkNjg2MzE1ODA1ZDA0YTRjMzNjYmIxOWQ1YmM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Huntzberry, Kelsey</dc:creator>
  <cp:lastModifiedBy>Kelsey Huntzberry</cp:lastModifiedBy>
  <cp:revision>114</cp:revision>
  <dcterms:created xsi:type="dcterms:W3CDTF">2019-05-13T01:47:15Z</dcterms:created>
  <dcterms:modified xsi:type="dcterms:W3CDTF">2019-08-14T01:01:52Z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