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5" r:id="rId2"/>
    <p:sldId id="329" r:id="rId3"/>
    <p:sldId id="310" r:id="rId4"/>
    <p:sldId id="323" r:id="rId5"/>
    <p:sldId id="326" r:id="rId6"/>
    <p:sldId id="320" r:id="rId7"/>
    <p:sldId id="358" r:id="rId8"/>
    <p:sldId id="321" r:id="rId9"/>
    <p:sldId id="327" r:id="rId10"/>
    <p:sldId id="349" r:id="rId11"/>
    <p:sldId id="324" r:id="rId12"/>
    <p:sldId id="325" r:id="rId13"/>
    <p:sldId id="328" r:id="rId14"/>
    <p:sldId id="359" r:id="rId15"/>
    <p:sldId id="331" r:id="rId16"/>
    <p:sldId id="367" r:id="rId17"/>
    <p:sldId id="366" r:id="rId18"/>
    <p:sldId id="333" r:id="rId19"/>
    <p:sldId id="364" r:id="rId20"/>
    <p:sldId id="336" r:id="rId21"/>
    <p:sldId id="337" r:id="rId22"/>
    <p:sldId id="338" r:id="rId23"/>
    <p:sldId id="340" r:id="rId24"/>
    <p:sldId id="339" r:id="rId25"/>
    <p:sldId id="362" r:id="rId26"/>
    <p:sldId id="352" r:id="rId27"/>
    <p:sldId id="351" r:id="rId28"/>
    <p:sldId id="341" r:id="rId29"/>
    <p:sldId id="342" r:id="rId30"/>
    <p:sldId id="343" r:id="rId31"/>
    <p:sldId id="354" r:id="rId32"/>
    <p:sldId id="344" r:id="rId33"/>
    <p:sldId id="345" r:id="rId34"/>
    <p:sldId id="346" r:id="rId35"/>
    <p:sldId id="353" r:id="rId36"/>
  </p:sldIdLst>
  <p:sldSz cx="12188825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 autoAdjust="0"/>
    <p:restoredTop sz="91718" autoAdjust="0"/>
  </p:normalViewPr>
  <p:slideViewPr>
    <p:cSldViewPr showGuides="1">
      <p:cViewPr varScale="1">
        <p:scale>
          <a:sx n="101" d="100"/>
          <a:sy n="101" d="100"/>
        </p:scale>
        <p:origin x="1208" y="19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C6EAD-3B5F-3C4B-8F74-E6D626E8230F}" type="doc">
      <dgm:prSet loTypeId="urn:microsoft.com/office/officeart/2005/8/layout/venn3" loCatId="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2BAE6DD-1FC4-E748-A403-47B15C81D35F}">
      <dgm:prSet phldrT="[Text]"/>
      <dgm:spPr>
        <a:solidFill>
          <a:schemeClr val="accent4">
            <a:hueOff val="0"/>
            <a:satOff val="0"/>
            <a:lumOff val="0"/>
          </a:schemeClr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Popular (Top 3 in Data Science)</a:t>
          </a:r>
        </a:p>
      </dgm:t>
    </dgm:pt>
    <dgm:pt modelId="{12DA012C-BABC-6D4A-824F-FF217FE2081A}" type="parTrans" cxnId="{5B40BF1D-4771-3B40-A7A6-087DF1C139E9}">
      <dgm:prSet/>
      <dgm:spPr/>
      <dgm:t>
        <a:bodyPr/>
        <a:lstStyle/>
        <a:p>
          <a:endParaRPr lang="en-US"/>
        </a:p>
      </dgm:t>
    </dgm:pt>
    <dgm:pt modelId="{1CEC3ECC-74BE-0E47-A6C5-6E4A4897E5F8}" type="sibTrans" cxnId="{5B40BF1D-4771-3B40-A7A6-087DF1C139E9}">
      <dgm:prSet/>
      <dgm:spPr/>
      <dgm:t>
        <a:bodyPr/>
        <a:lstStyle/>
        <a:p>
          <a:endParaRPr lang="en-US"/>
        </a:p>
      </dgm:t>
    </dgm:pt>
    <dgm:pt modelId="{83FB9352-00A5-2C43-9B32-46F5BAABD3BB}">
      <dgm:prSet phldrT="[Text]"/>
      <dgm:spPr>
        <a:solidFill>
          <a:schemeClr val="accent4">
            <a:hueOff val="-3110148"/>
            <a:satOff val="5562"/>
            <a:lumOff val="1451"/>
          </a:schemeClr>
        </a:solidFill>
      </dgm:spPr>
      <dgm:t>
        <a:bodyPr/>
        <a:lstStyle/>
        <a:p>
          <a:r>
            <a:rPr lang="en-US" dirty="0"/>
            <a:t>Strong in graphics and statistics</a:t>
          </a:r>
        </a:p>
      </dgm:t>
    </dgm:pt>
    <dgm:pt modelId="{9F98E6DA-F828-1C47-BFA9-94C233C42C98}" type="parTrans" cxnId="{25CAE203-DF93-BC43-A4EA-BDFA87DA6FE0}">
      <dgm:prSet/>
      <dgm:spPr/>
      <dgm:t>
        <a:bodyPr/>
        <a:lstStyle/>
        <a:p>
          <a:endParaRPr lang="en-US"/>
        </a:p>
      </dgm:t>
    </dgm:pt>
    <dgm:pt modelId="{81B07BFF-D217-4249-A7D6-AE1CA3F34E10}" type="sibTrans" cxnId="{25CAE203-DF93-BC43-A4EA-BDFA87DA6FE0}">
      <dgm:prSet/>
      <dgm:spPr/>
      <dgm:t>
        <a:bodyPr/>
        <a:lstStyle/>
        <a:p>
          <a:endParaRPr lang="en-US"/>
        </a:p>
      </dgm:t>
    </dgm:pt>
    <dgm:pt modelId="{39BF94F4-AE18-A444-821A-868FFE72E7CF}">
      <dgm:prSet phldrT="[Text]"/>
      <dgm:spPr>
        <a:solidFill>
          <a:schemeClr val="accent4">
            <a:hueOff val="-6220296"/>
            <a:satOff val="11125"/>
            <a:lumOff val="2902"/>
          </a:schemeClr>
        </a:solidFill>
      </dgm:spPr>
      <dgm:t>
        <a:bodyPr/>
        <a:lstStyle/>
        <a:p>
          <a:r>
            <a:rPr lang="en-US" dirty="0"/>
            <a:t>Fast and efficient</a:t>
          </a:r>
        </a:p>
      </dgm:t>
    </dgm:pt>
    <dgm:pt modelId="{D566DB7C-A9B1-3142-B488-70848DB3372F}" type="parTrans" cxnId="{2AFE0AD8-3730-C445-A324-18C40C32F288}">
      <dgm:prSet/>
      <dgm:spPr/>
      <dgm:t>
        <a:bodyPr/>
        <a:lstStyle/>
        <a:p>
          <a:endParaRPr lang="en-US"/>
        </a:p>
      </dgm:t>
    </dgm:pt>
    <dgm:pt modelId="{9EB2F8EE-9745-414C-8D50-44D43B4089A7}" type="sibTrans" cxnId="{2AFE0AD8-3730-C445-A324-18C40C32F288}">
      <dgm:prSet/>
      <dgm:spPr/>
      <dgm:t>
        <a:bodyPr/>
        <a:lstStyle/>
        <a:p>
          <a:endParaRPr lang="en-US"/>
        </a:p>
      </dgm:t>
    </dgm:pt>
    <dgm:pt modelId="{14C7122B-3928-4049-8A9F-0292B55B6C63}">
      <dgm:prSet phldrT="[Text]"/>
      <dgm:spPr>
        <a:solidFill>
          <a:schemeClr val="accent4">
            <a:hueOff val="-9330444"/>
            <a:satOff val="16687"/>
            <a:lumOff val="4353"/>
          </a:schemeClr>
        </a:solidFill>
      </dgm:spPr>
      <dgm:t>
        <a:bodyPr/>
        <a:lstStyle/>
        <a:p>
          <a:r>
            <a:rPr lang="en-US" dirty="0"/>
            <a:t>Open source</a:t>
          </a:r>
        </a:p>
      </dgm:t>
    </dgm:pt>
    <dgm:pt modelId="{A490D1B1-691D-FE44-B85E-C84498AAB0C2}" type="parTrans" cxnId="{2092201D-91DB-E147-A98D-97CD01C09671}">
      <dgm:prSet/>
      <dgm:spPr/>
      <dgm:t>
        <a:bodyPr/>
        <a:lstStyle/>
        <a:p>
          <a:endParaRPr lang="en-US"/>
        </a:p>
      </dgm:t>
    </dgm:pt>
    <dgm:pt modelId="{C63923D8-0343-D14F-8445-D89EFC8AA074}" type="sibTrans" cxnId="{2092201D-91DB-E147-A98D-97CD01C09671}">
      <dgm:prSet/>
      <dgm:spPr/>
      <dgm:t>
        <a:bodyPr/>
        <a:lstStyle/>
        <a:p>
          <a:endParaRPr lang="en-US"/>
        </a:p>
      </dgm:t>
    </dgm:pt>
    <dgm:pt modelId="{926E3ABD-B959-DE47-A390-9304B581FF8E}">
      <dgm:prSet/>
      <dgm:spPr>
        <a:solidFill>
          <a:schemeClr val="accent4">
            <a:hueOff val="-12440591"/>
            <a:satOff val="22250"/>
            <a:lumOff val="5804"/>
          </a:schemeClr>
        </a:solidFill>
      </dgm:spPr>
      <dgm:t>
        <a:bodyPr/>
        <a:lstStyle/>
        <a:p>
          <a:r>
            <a:rPr lang="en-US" dirty="0"/>
            <a:t>Can be automated</a:t>
          </a:r>
        </a:p>
      </dgm:t>
    </dgm:pt>
    <dgm:pt modelId="{06AB4571-F58A-5E4E-BD93-59714ECDC43A}" type="parTrans" cxnId="{9503ED5B-0C2A-D54C-BC70-5BF093408CED}">
      <dgm:prSet/>
      <dgm:spPr/>
      <dgm:t>
        <a:bodyPr/>
        <a:lstStyle/>
        <a:p>
          <a:endParaRPr lang="en-US"/>
        </a:p>
      </dgm:t>
    </dgm:pt>
    <dgm:pt modelId="{B5B30326-E517-6548-B1AF-E90A6B8ED9CA}" type="sibTrans" cxnId="{9503ED5B-0C2A-D54C-BC70-5BF093408CED}">
      <dgm:prSet/>
      <dgm:spPr/>
      <dgm:t>
        <a:bodyPr/>
        <a:lstStyle/>
        <a:p>
          <a:endParaRPr lang="en-US"/>
        </a:p>
      </dgm:t>
    </dgm:pt>
    <dgm:pt modelId="{ED6BDE8D-5D2B-1641-B173-7F7D152B9F1D}">
      <dgm:prSet/>
      <dgm:spPr>
        <a:solidFill>
          <a:schemeClr val="accent4">
            <a:hueOff val="-15550739"/>
            <a:satOff val="27812"/>
            <a:lumOff val="7255"/>
          </a:schemeClr>
        </a:solidFill>
      </dgm:spPr>
      <dgm:t>
        <a:bodyPr/>
        <a:lstStyle/>
        <a:p>
          <a:r>
            <a:rPr lang="en-US" dirty="0"/>
            <a:t>Useful for careers in many fields!</a:t>
          </a:r>
        </a:p>
      </dgm:t>
    </dgm:pt>
    <dgm:pt modelId="{043F30CC-9B9D-3B4B-B8CC-AB5EB876BA00}" type="parTrans" cxnId="{EB06E85A-EB6E-9549-AC43-D5DC6739E1A7}">
      <dgm:prSet/>
      <dgm:spPr/>
      <dgm:t>
        <a:bodyPr/>
        <a:lstStyle/>
        <a:p>
          <a:endParaRPr lang="en-US"/>
        </a:p>
      </dgm:t>
    </dgm:pt>
    <dgm:pt modelId="{31F00736-DD65-3946-AB44-FBF5B531B6F0}" type="sibTrans" cxnId="{EB06E85A-EB6E-9549-AC43-D5DC6739E1A7}">
      <dgm:prSet/>
      <dgm:spPr/>
      <dgm:t>
        <a:bodyPr/>
        <a:lstStyle/>
        <a:p>
          <a:endParaRPr lang="en-US"/>
        </a:p>
      </dgm:t>
    </dgm:pt>
    <dgm:pt modelId="{799E2129-EB1C-9840-8279-8FF98EF9CA14}" type="pres">
      <dgm:prSet presAssocID="{E94C6EAD-3B5F-3C4B-8F74-E6D626E8230F}" presName="Name0" presStyleCnt="0">
        <dgm:presLayoutVars>
          <dgm:dir/>
          <dgm:resizeHandles val="exact"/>
        </dgm:presLayoutVars>
      </dgm:prSet>
      <dgm:spPr/>
    </dgm:pt>
    <dgm:pt modelId="{46650CEB-FF2E-4C42-BDD5-C1638C1F96D9}" type="pres">
      <dgm:prSet presAssocID="{62BAE6DD-1FC4-E748-A403-47B15C81D35F}" presName="Name5" presStyleLbl="vennNode1" presStyleIdx="0" presStyleCnt="6">
        <dgm:presLayoutVars>
          <dgm:bulletEnabled val="1"/>
        </dgm:presLayoutVars>
      </dgm:prSet>
      <dgm:spPr/>
    </dgm:pt>
    <dgm:pt modelId="{7E8E632C-DDD6-7B40-BAF1-BCD515353FF3}" type="pres">
      <dgm:prSet presAssocID="{1CEC3ECC-74BE-0E47-A6C5-6E4A4897E5F8}" presName="space" presStyleCnt="0"/>
      <dgm:spPr/>
    </dgm:pt>
    <dgm:pt modelId="{48507F6C-D5D9-2946-8D4C-8FDFC69F709E}" type="pres">
      <dgm:prSet presAssocID="{83FB9352-00A5-2C43-9B32-46F5BAABD3BB}" presName="Name5" presStyleLbl="vennNode1" presStyleIdx="1" presStyleCnt="6">
        <dgm:presLayoutVars>
          <dgm:bulletEnabled val="1"/>
        </dgm:presLayoutVars>
      </dgm:prSet>
      <dgm:spPr/>
    </dgm:pt>
    <dgm:pt modelId="{BC526675-92FB-2949-AF26-B7A29AE041B7}" type="pres">
      <dgm:prSet presAssocID="{81B07BFF-D217-4249-A7D6-AE1CA3F34E10}" presName="space" presStyleCnt="0"/>
      <dgm:spPr/>
    </dgm:pt>
    <dgm:pt modelId="{8D4E9A11-159D-EA4B-BEFD-C944B3D079B3}" type="pres">
      <dgm:prSet presAssocID="{39BF94F4-AE18-A444-821A-868FFE72E7CF}" presName="Name5" presStyleLbl="vennNode1" presStyleIdx="2" presStyleCnt="6">
        <dgm:presLayoutVars>
          <dgm:bulletEnabled val="1"/>
        </dgm:presLayoutVars>
      </dgm:prSet>
      <dgm:spPr/>
    </dgm:pt>
    <dgm:pt modelId="{50A3153F-E1BA-CA42-B5E2-0CD81914C140}" type="pres">
      <dgm:prSet presAssocID="{9EB2F8EE-9745-414C-8D50-44D43B4089A7}" presName="space" presStyleCnt="0"/>
      <dgm:spPr/>
    </dgm:pt>
    <dgm:pt modelId="{83073C5E-B462-444C-9BC4-C5F6CAAB054A}" type="pres">
      <dgm:prSet presAssocID="{14C7122B-3928-4049-8A9F-0292B55B6C63}" presName="Name5" presStyleLbl="vennNode1" presStyleIdx="3" presStyleCnt="6">
        <dgm:presLayoutVars>
          <dgm:bulletEnabled val="1"/>
        </dgm:presLayoutVars>
      </dgm:prSet>
      <dgm:spPr/>
    </dgm:pt>
    <dgm:pt modelId="{039D746D-1CCD-C840-809A-324E64DF3B34}" type="pres">
      <dgm:prSet presAssocID="{C63923D8-0343-D14F-8445-D89EFC8AA074}" presName="space" presStyleCnt="0"/>
      <dgm:spPr/>
    </dgm:pt>
    <dgm:pt modelId="{57647EB6-8A75-C44B-A21D-99D6EDD0926E}" type="pres">
      <dgm:prSet presAssocID="{926E3ABD-B959-DE47-A390-9304B581FF8E}" presName="Name5" presStyleLbl="vennNode1" presStyleIdx="4" presStyleCnt="6">
        <dgm:presLayoutVars>
          <dgm:bulletEnabled val="1"/>
        </dgm:presLayoutVars>
      </dgm:prSet>
      <dgm:spPr/>
    </dgm:pt>
    <dgm:pt modelId="{96DDC16E-E3B4-0E46-B6DD-E8E1FDE039F2}" type="pres">
      <dgm:prSet presAssocID="{B5B30326-E517-6548-B1AF-E90A6B8ED9CA}" presName="space" presStyleCnt="0"/>
      <dgm:spPr/>
    </dgm:pt>
    <dgm:pt modelId="{12F8BED6-F79B-0B48-9FCA-8B0676BCCA51}" type="pres">
      <dgm:prSet presAssocID="{ED6BDE8D-5D2B-1641-B173-7F7D152B9F1D}" presName="Name5" presStyleLbl="vennNode1" presStyleIdx="5" presStyleCnt="6">
        <dgm:presLayoutVars>
          <dgm:bulletEnabled val="1"/>
        </dgm:presLayoutVars>
      </dgm:prSet>
      <dgm:spPr/>
    </dgm:pt>
  </dgm:ptLst>
  <dgm:cxnLst>
    <dgm:cxn modelId="{25CAE203-DF93-BC43-A4EA-BDFA87DA6FE0}" srcId="{E94C6EAD-3B5F-3C4B-8F74-E6D626E8230F}" destId="{83FB9352-00A5-2C43-9B32-46F5BAABD3BB}" srcOrd="1" destOrd="0" parTransId="{9F98E6DA-F828-1C47-BFA9-94C233C42C98}" sibTransId="{81B07BFF-D217-4249-A7D6-AE1CA3F34E10}"/>
    <dgm:cxn modelId="{B1E83608-97F7-FB4E-BE10-64934078C694}" type="presOf" srcId="{14C7122B-3928-4049-8A9F-0292B55B6C63}" destId="{83073C5E-B462-444C-9BC4-C5F6CAAB054A}" srcOrd="0" destOrd="0" presId="urn:microsoft.com/office/officeart/2005/8/layout/venn3"/>
    <dgm:cxn modelId="{DF001515-1322-E040-93D5-A5003384F328}" type="presOf" srcId="{39BF94F4-AE18-A444-821A-868FFE72E7CF}" destId="{8D4E9A11-159D-EA4B-BEFD-C944B3D079B3}" srcOrd="0" destOrd="0" presId="urn:microsoft.com/office/officeart/2005/8/layout/venn3"/>
    <dgm:cxn modelId="{2092201D-91DB-E147-A98D-97CD01C09671}" srcId="{E94C6EAD-3B5F-3C4B-8F74-E6D626E8230F}" destId="{14C7122B-3928-4049-8A9F-0292B55B6C63}" srcOrd="3" destOrd="0" parTransId="{A490D1B1-691D-FE44-B85E-C84498AAB0C2}" sibTransId="{C63923D8-0343-D14F-8445-D89EFC8AA074}"/>
    <dgm:cxn modelId="{5B40BF1D-4771-3B40-A7A6-087DF1C139E9}" srcId="{E94C6EAD-3B5F-3C4B-8F74-E6D626E8230F}" destId="{62BAE6DD-1FC4-E748-A403-47B15C81D35F}" srcOrd="0" destOrd="0" parTransId="{12DA012C-BABC-6D4A-824F-FF217FE2081A}" sibTransId="{1CEC3ECC-74BE-0E47-A6C5-6E4A4897E5F8}"/>
    <dgm:cxn modelId="{220C8F36-A9FD-D94B-BDC4-5D89C5C0D987}" type="presOf" srcId="{926E3ABD-B959-DE47-A390-9304B581FF8E}" destId="{57647EB6-8A75-C44B-A21D-99D6EDD0926E}" srcOrd="0" destOrd="0" presId="urn:microsoft.com/office/officeart/2005/8/layout/venn3"/>
    <dgm:cxn modelId="{EB06E85A-EB6E-9549-AC43-D5DC6739E1A7}" srcId="{E94C6EAD-3B5F-3C4B-8F74-E6D626E8230F}" destId="{ED6BDE8D-5D2B-1641-B173-7F7D152B9F1D}" srcOrd="5" destOrd="0" parTransId="{043F30CC-9B9D-3B4B-B8CC-AB5EB876BA00}" sibTransId="{31F00736-DD65-3946-AB44-FBF5B531B6F0}"/>
    <dgm:cxn modelId="{9503ED5B-0C2A-D54C-BC70-5BF093408CED}" srcId="{E94C6EAD-3B5F-3C4B-8F74-E6D626E8230F}" destId="{926E3ABD-B959-DE47-A390-9304B581FF8E}" srcOrd="4" destOrd="0" parTransId="{06AB4571-F58A-5E4E-BD93-59714ECDC43A}" sibTransId="{B5B30326-E517-6548-B1AF-E90A6B8ED9CA}"/>
    <dgm:cxn modelId="{5A1F208E-6443-9948-9E01-65456DADB8AB}" type="presOf" srcId="{83FB9352-00A5-2C43-9B32-46F5BAABD3BB}" destId="{48507F6C-D5D9-2946-8D4C-8FDFC69F709E}" srcOrd="0" destOrd="0" presId="urn:microsoft.com/office/officeart/2005/8/layout/venn3"/>
    <dgm:cxn modelId="{5DA2F5AE-8072-9545-AC8B-5D0896365171}" type="presOf" srcId="{62BAE6DD-1FC4-E748-A403-47B15C81D35F}" destId="{46650CEB-FF2E-4C42-BDD5-C1638C1F96D9}" srcOrd="0" destOrd="0" presId="urn:microsoft.com/office/officeart/2005/8/layout/venn3"/>
    <dgm:cxn modelId="{EFFBCCB7-01E1-E84A-8882-CE3B94786CF0}" type="presOf" srcId="{E94C6EAD-3B5F-3C4B-8F74-E6D626E8230F}" destId="{799E2129-EB1C-9840-8279-8FF98EF9CA14}" srcOrd="0" destOrd="0" presId="urn:microsoft.com/office/officeart/2005/8/layout/venn3"/>
    <dgm:cxn modelId="{A385D7C2-865A-3A40-AE9E-AA6B7929D5CF}" type="presOf" srcId="{ED6BDE8D-5D2B-1641-B173-7F7D152B9F1D}" destId="{12F8BED6-F79B-0B48-9FCA-8B0676BCCA51}" srcOrd="0" destOrd="0" presId="urn:microsoft.com/office/officeart/2005/8/layout/venn3"/>
    <dgm:cxn modelId="{2AFE0AD8-3730-C445-A324-18C40C32F288}" srcId="{E94C6EAD-3B5F-3C4B-8F74-E6D626E8230F}" destId="{39BF94F4-AE18-A444-821A-868FFE72E7CF}" srcOrd="2" destOrd="0" parTransId="{D566DB7C-A9B1-3142-B488-70848DB3372F}" sibTransId="{9EB2F8EE-9745-414C-8D50-44D43B4089A7}"/>
    <dgm:cxn modelId="{2913C0D4-6201-9246-B377-1BF02D638E3D}" type="presParOf" srcId="{799E2129-EB1C-9840-8279-8FF98EF9CA14}" destId="{46650CEB-FF2E-4C42-BDD5-C1638C1F96D9}" srcOrd="0" destOrd="0" presId="urn:microsoft.com/office/officeart/2005/8/layout/venn3"/>
    <dgm:cxn modelId="{44AABBA9-ADA7-4A4C-A3CB-7182B6312C10}" type="presParOf" srcId="{799E2129-EB1C-9840-8279-8FF98EF9CA14}" destId="{7E8E632C-DDD6-7B40-BAF1-BCD515353FF3}" srcOrd="1" destOrd="0" presId="urn:microsoft.com/office/officeart/2005/8/layout/venn3"/>
    <dgm:cxn modelId="{E4DC5FFA-34E8-4C4D-9751-B5DE16223D19}" type="presParOf" srcId="{799E2129-EB1C-9840-8279-8FF98EF9CA14}" destId="{48507F6C-D5D9-2946-8D4C-8FDFC69F709E}" srcOrd="2" destOrd="0" presId="urn:microsoft.com/office/officeart/2005/8/layout/venn3"/>
    <dgm:cxn modelId="{A69E238B-19C4-874F-8157-ED6D06B60366}" type="presParOf" srcId="{799E2129-EB1C-9840-8279-8FF98EF9CA14}" destId="{BC526675-92FB-2949-AF26-B7A29AE041B7}" srcOrd="3" destOrd="0" presId="urn:microsoft.com/office/officeart/2005/8/layout/venn3"/>
    <dgm:cxn modelId="{A3BFC22F-CF60-7246-A377-0D2F46DF0360}" type="presParOf" srcId="{799E2129-EB1C-9840-8279-8FF98EF9CA14}" destId="{8D4E9A11-159D-EA4B-BEFD-C944B3D079B3}" srcOrd="4" destOrd="0" presId="urn:microsoft.com/office/officeart/2005/8/layout/venn3"/>
    <dgm:cxn modelId="{983B4564-82AC-3142-A077-0037184B5EB1}" type="presParOf" srcId="{799E2129-EB1C-9840-8279-8FF98EF9CA14}" destId="{50A3153F-E1BA-CA42-B5E2-0CD81914C140}" srcOrd="5" destOrd="0" presId="urn:microsoft.com/office/officeart/2005/8/layout/venn3"/>
    <dgm:cxn modelId="{436BAB80-E616-AF4D-BF0D-15A5BA5FDFC9}" type="presParOf" srcId="{799E2129-EB1C-9840-8279-8FF98EF9CA14}" destId="{83073C5E-B462-444C-9BC4-C5F6CAAB054A}" srcOrd="6" destOrd="0" presId="urn:microsoft.com/office/officeart/2005/8/layout/venn3"/>
    <dgm:cxn modelId="{26A8E54A-2598-3B41-AA38-4509AC4CF9B9}" type="presParOf" srcId="{799E2129-EB1C-9840-8279-8FF98EF9CA14}" destId="{039D746D-1CCD-C840-809A-324E64DF3B34}" srcOrd="7" destOrd="0" presId="urn:microsoft.com/office/officeart/2005/8/layout/venn3"/>
    <dgm:cxn modelId="{38CA1E71-F493-2B4A-9BFA-E25C41D4CE2D}" type="presParOf" srcId="{799E2129-EB1C-9840-8279-8FF98EF9CA14}" destId="{57647EB6-8A75-C44B-A21D-99D6EDD0926E}" srcOrd="8" destOrd="0" presId="urn:microsoft.com/office/officeart/2005/8/layout/venn3"/>
    <dgm:cxn modelId="{F0D7D046-5B6E-6B48-BB86-7A263D8844A7}" type="presParOf" srcId="{799E2129-EB1C-9840-8279-8FF98EF9CA14}" destId="{96DDC16E-E3B4-0E46-B6DD-E8E1FDE039F2}" srcOrd="9" destOrd="0" presId="urn:microsoft.com/office/officeart/2005/8/layout/venn3"/>
    <dgm:cxn modelId="{E8250D74-715D-1D49-BCB2-EF29540BA719}" type="presParOf" srcId="{799E2129-EB1C-9840-8279-8FF98EF9CA14}" destId="{12F8BED6-F79B-0B48-9FCA-8B0676BCCA51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50CEB-FF2E-4C42-BDD5-C1638C1F96D9}">
      <dsp:nvSpPr>
        <dsp:cNvPr id="0" name=""/>
        <dsp:cNvSpPr/>
      </dsp:nvSpPr>
      <dsp:spPr>
        <a:xfrm>
          <a:off x="1432" y="927533"/>
          <a:ext cx="2346387" cy="2346387"/>
        </a:xfrm>
        <a:prstGeom prst="ellipse">
          <a:avLst/>
        </a:prstGeom>
        <a:solidFill>
          <a:schemeClr val="accent4"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Popular (Top 3 in Data Science)</a:t>
          </a:r>
        </a:p>
      </dsp:txBody>
      <dsp:txXfrm>
        <a:off x="345052" y="1271153"/>
        <a:ext cx="1659147" cy="1659147"/>
      </dsp:txXfrm>
    </dsp:sp>
    <dsp:sp modelId="{48507F6C-D5D9-2946-8D4C-8FDFC69F709E}">
      <dsp:nvSpPr>
        <dsp:cNvPr id="0" name=""/>
        <dsp:cNvSpPr/>
      </dsp:nvSpPr>
      <dsp:spPr>
        <a:xfrm>
          <a:off x="1878542" y="927533"/>
          <a:ext cx="2346387" cy="2346387"/>
        </a:xfrm>
        <a:prstGeom prst="ellipse">
          <a:avLst/>
        </a:prstGeom>
        <a:solidFill>
          <a:schemeClr val="accent4">
            <a:hueOff val="-3110148"/>
            <a:satOff val="5562"/>
            <a:lumOff val="1451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Strong in graphics and statistics</a:t>
          </a:r>
        </a:p>
      </dsp:txBody>
      <dsp:txXfrm>
        <a:off x="2222162" y="1271153"/>
        <a:ext cx="1659147" cy="1659147"/>
      </dsp:txXfrm>
    </dsp:sp>
    <dsp:sp modelId="{8D4E9A11-159D-EA4B-BEFD-C944B3D079B3}">
      <dsp:nvSpPr>
        <dsp:cNvPr id="0" name=""/>
        <dsp:cNvSpPr/>
      </dsp:nvSpPr>
      <dsp:spPr>
        <a:xfrm>
          <a:off x="3755651" y="927533"/>
          <a:ext cx="2346387" cy="2346387"/>
        </a:xfrm>
        <a:prstGeom prst="ellipse">
          <a:avLst/>
        </a:prstGeom>
        <a:solidFill>
          <a:schemeClr val="accent4">
            <a:hueOff val="-6220296"/>
            <a:satOff val="11125"/>
            <a:lumOff val="2902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Fast and efficient</a:t>
          </a:r>
        </a:p>
      </dsp:txBody>
      <dsp:txXfrm>
        <a:off x="4099271" y="1271153"/>
        <a:ext cx="1659147" cy="1659147"/>
      </dsp:txXfrm>
    </dsp:sp>
    <dsp:sp modelId="{83073C5E-B462-444C-9BC4-C5F6CAAB054A}">
      <dsp:nvSpPr>
        <dsp:cNvPr id="0" name=""/>
        <dsp:cNvSpPr/>
      </dsp:nvSpPr>
      <dsp:spPr>
        <a:xfrm>
          <a:off x="5632761" y="927533"/>
          <a:ext cx="2346387" cy="2346387"/>
        </a:xfrm>
        <a:prstGeom prst="ellipse">
          <a:avLst/>
        </a:prstGeom>
        <a:solidFill>
          <a:schemeClr val="accent4">
            <a:hueOff val="-9330444"/>
            <a:satOff val="16687"/>
            <a:lumOff val="435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Open source</a:t>
          </a:r>
        </a:p>
      </dsp:txBody>
      <dsp:txXfrm>
        <a:off x="5976381" y="1271153"/>
        <a:ext cx="1659147" cy="1659147"/>
      </dsp:txXfrm>
    </dsp:sp>
    <dsp:sp modelId="{57647EB6-8A75-C44B-A21D-99D6EDD0926E}">
      <dsp:nvSpPr>
        <dsp:cNvPr id="0" name=""/>
        <dsp:cNvSpPr/>
      </dsp:nvSpPr>
      <dsp:spPr>
        <a:xfrm>
          <a:off x="7509870" y="927533"/>
          <a:ext cx="2346387" cy="2346387"/>
        </a:xfrm>
        <a:prstGeom prst="ellipse">
          <a:avLst/>
        </a:prstGeom>
        <a:solidFill>
          <a:schemeClr val="accent4">
            <a:hueOff val="-12440591"/>
            <a:satOff val="22250"/>
            <a:lumOff val="5804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Can be automated</a:t>
          </a:r>
        </a:p>
      </dsp:txBody>
      <dsp:txXfrm>
        <a:off x="7853490" y="1271153"/>
        <a:ext cx="1659147" cy="1659147"/>
      </dsp:txXfrm>
    </dsp:sp>
    <dsp:sp modelId="{12F8BED6-F79B-0B48-9FCA-8B0676BCCA51}">
      <dsp:nvSpPr>
        <dsp:cNvPr id="0" name=""/>
        <dsp:cNvSpPr/>
      </dsp:nvSpPr>
      <dsp:spPr>
        <a:xfrm>
          <a:off x="9386980" y="927533"/>
          <a:ext cx="2346387" cy="2346387"/>
        </a:xfrm>
        <a:prstGeom prst="ellipse">
          <a:avLst/>
        </a:prstGeom>
        <a:solidFill>
          <a:schemeClr val="accent4">
            <a:hueOff val="-15550739"/>
            <a:satOff val="27812"/>
            <a:lumOff val="7255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9129" tIns="30480" rIns="129129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Useful for careers in many fields!</a:t>
          </a:r>
        </a:p>
      </dsp:txBody>
      <dsp:txXfrm>
        <a:off x="9730600" y="1271153"/>
        <a:ext cx="1659147" cy="1659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9/17/19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9/17/19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Give specific example of something I have done in R in job setting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6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87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4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22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8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47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7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36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50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89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08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98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98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99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3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24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40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5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9/17/19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9/17/19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9/17/19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elseyhuntzberry.com/data-science-class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elseyhuntzberry.com/data-science-class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join.slack.com/t/learningrinaustin/shared_invite/enQtNzE1MjAwMzU1NzMyLTI5MWUyOWJjYjliM2M0ZmY3ZmUzODQyM2JjMzNhY2QyYmZkMDFlNWVjYzNhMjNkMTNiYTgyYjM0OWY4MTZiNjc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hda.com/english/wiki/getting-help-with-functions-in-r-programming" TargetMode="External"/><Relationship Id="rId5" Type="http://schemas.openxmlformats.org/officeDocument/2006/relationships/hyperlink" Target="https://www.statmethods.net/" TargetMode="External"/><Relationship Id="rId4" Type="http://schemas.openxmlformats.org/officeDocument/2006/relationships/hyperlink" Target="https://www.r-bloggers.com/getting-help-with-r-programming-useful-survival-skill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studio.cloud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ran.wustl.ed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229600" cy="2895600"/>
          </a:xfrm>
        </p:spPr>
        <p:txBody>
          <a:bodyPr/>
          <a:lstStyle/>
          <a:p>
            <a:r>
              <a:rPr lang="en-US" dirty="0"/>
              <a:t>Introduction to 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10058400" cy="1219200"/>
          </a:xfrm>
        </p:spPr>
        <p:txBody>
          <a:bodyPr>
            <a:normAutofit fontScale="92500" lnSpcReduction="10000"/>
          </a:bodyPr>
          <a:lstStyle/>
          <a:p>
            <a:r>
              <a:rPr lang="it-IT" sz="3600" dirty="0">
                <a:solidFill>
                  <a:schemeClr val="tx1"/>
                </a:solidFill>
              </a:rPr>
              <a:t>Setup, </a:t>
            </a:r>
            <a:r>
              <a:rPr lang="it-IT" sz="3600" dirty="0" err="1">
                <a:solidFill>
                  <a:schemeClr val="tx1"/>
                </a:solidFill>
              </a:rPr>
              <a:t>R</a:t>
            </a:r>
            <a:r>
              <a:rPr lang="it-IT" sz="3600" dirty="0">
                <a:solidFill>
                  <a:schemeClr val="tx1"/>
                </a:solidFill>
              </a:rPr>
              <a:t> Interface, and intro to </a:t>
            </a:r>
            <a:r>
              <a:rPr lang="it-IT" sz="3600" dirty="0" err="1">
                <a:solidFill>
                  <a:schemeClr val="tx1"/>
                </a:solidFill>
              </a:rPr>
              <a:t>basics</a:t>
            </a:r>
            <a:endParaRPr lang="it-IT" sz="3600" dirty="0">
              <a:solidFill>
                <a:schemeClr val="tx1"/>
              </a:solidFill>
            </a:endParaRPr>
          </a:p>
          <a:p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Materials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9513" y="1905000"/>
            <a:ext cx="9944099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class materials can be found by clicking the “</a:t>
            </a:r>
            <a:r>
              <a:rPr lang="en-US" sz="2800" dirty="0"/>
              <a:t>R</a:t>
            </a:r>
            <a:r>
              <a:rPr lang="en-US" sz="2800" u="sng" dirty="0"/>
              <a:t> </a:t>
            </a:r>
            <a:r>
              <a:rPr lang="en-US" sz="2800" dirty="0"/>
              <a:t>Programming Class Powerpoints, Code, and Data” at the bottom of this page:</a:t>
            </a:r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https://kelseyhuntzberry.com/data-science-classes/</a:t>
            </a:r>
            <a:endParaRPr lang="en-US" sz="2800" dirty="0"/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1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Will We Be Learning?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9513" y="1905000"/>
            <a:ext cx="9944099" cy="411480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the basics that beginners need to become regular R users!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Major topics: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types and structures and how they are used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Basic essential R functions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Loading and exporting data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Calculating descriptive statistics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Graphing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5493E-3DF2-DE40-8B0B-7312A94B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914" y="4191000"/>
            <a:ext cx="2743200" cy="21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Double BA in political science and psychology from Swarthmore College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Master in Public Health (MPH) with a specialization in Health Policy Analysis from Washington University in St. Louis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2212DB-1FC2-C947-A0E3-6E83A016C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6" b="14610"/>
          <a:stretch/>
        </p:blipFill>
        <p:spPr>
          <a:xfrm>
            <a:off x="3572017" y="4418232"/>
            <a:ext cx="2362200" cy="1679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32"/>
          <a:stretch/>
        </p:blipFill>
        <p:spPr>
          <a:xfrm>
            <a:off x="6461268" y="4437547"/>
            <a:ext cx="1821152" cy="16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Work Experience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Statistical Data Analyst at Washington University in St. Louis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Scientist at Bayer Crop Science</a:t>
            </a:r>
          </a:p>
          <a:p>
            <a:pPr lvl="1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Current: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Science Analyst at Whole Foods Market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Taught Intro to Data Science, Introduction to R, and Intermediate R to colleagues at Bayer Crop Science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32"/>
          <a:stretch/>
        </p:blipFill>
        <p:spPr>
          <a:xfrm>
            <a:off x="2894012" y="4876800"/>
            <a:ext cx="1588064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43DA64-2A65-CE46-AD22-79E6B9379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348" y="4851418"/>
            <a:ext cx="1461064" cy="1447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D3337-62A1-744B-8494-F96801C11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012" y="4876800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944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 to R Programming: Class Outline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9513" y="1828800"/>
            <a:ext cx="9944099" cy="4648200"/>
          </a:xfrm>
        </p:spPr>
        <p:txBody>
          <a:bodyPr numCol="2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1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Review course outline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Why learn R?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Installing R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 interface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Intro to basics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2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types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structures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3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Indexing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Basic R functions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4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Missing values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If/else statements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Merging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Row and column binds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5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All about graphing in ggplot2</a:t>
            </a:r>
          </a:p>
        </p:txBody>
      </p:sp>
    </p:spTree>
    <p:extLst>
      <p:ext uri="{BB962C8B-B14F-4D97-AF65-F5344CB8AC3E}">
        <p14:creationId xmlns:p14="http://schemas.microsoft.com/office/powerpoint/2010/main" val="8668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944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Intermediate R Programming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44099" cy="4648200"/>
          </a:xfrm>
        </p:spPr>
        <p:txBody>
          <a:bodyPr numCol="1"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the first 5 classes are complete, we will proceed with intermediate topics such as: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manipulation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String manipulation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stringr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Loops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User-defined functions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Eventually: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RShiny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Coding predictive models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Parallel programming</a:t>
            </a:r>
          </a:p>
        </p:txBody>
      </p:sp>
    </p:spTree>
    <p:extLst>
      <p:ext uri="{BB962C8B-B14F-4D97-AF65-F5344CB8AC3E}">
        <p14:creationId xmlns:p14="http://schemas.microsoft.com/office/powerpoint/2010/main" val="25201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960812" y="914400"/>
            <a:ext cx="9334499" cy="1371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Why Learn R?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D4BF44A-6294-8B4D-8396-01303B0810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2094127"/>
              </p:ext>
            </p:extLst>
          </p:nvPr>
        </p:nvGraphicFramePr>
        <p:xfrm>
          <a:off x="227012" y="2133599"/>
          <a:ext cx="11734800" cy="4201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147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D97B53C-9836-6A4A-9341-39DB4EF14DFA}"/>
              </a:ext>
            </a:extLst>
          </p:cNvPr>
          <p:cNvSpPr/>
          <p:nvPr/>
        </p:nvSpPr>
        <p:spPr>
          <a:xfrm>
            <a:off x="905092" y="3595255"/>
            <a:ext cx="2286000" cy="22098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Statistical Analysis &amp; Modeling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031FD3-8AC2-CD42-96B3-C0CB7E88A1D4}"/>
              </a:ext>
            </a:extLst>
          </p:cNvPr>
          <p:cNvSpPr/>
          <p:nvPr/>
        </p:nvSpPr>
        <p:spPr>
          <a:xfrm>
            <a:off x="2142404" y="1697183"/>
            <a:ext cx="2667000" cy="2667000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BBA74E4-110D-AE47-910C-11B22F549C49}"/>
              </a:ext>
            </a:extLst>
          </p:cNvPr>
          <p:cNvSpPr/>
          <p:nvPr/>
        </p:nvSpPr>
        <p:spPr>
          <a:xfrm>
            <a:off x="3665611" y="3751119"/>
            <a:ext cx="2667000" cy="2667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Deep Learning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8A0EB6A-C6DE-AE40-98A8-5A4F50CB506D}"/>
              </a:ext>
            </a:extLst>
          </p:cNvPr>
          <p:cNvSpPr/>
          <p:nvPr/>
        </p:nvSpPr>
        <p:spPr>
          <a:xfrm>
            <a:off x="474266" y="325587"/>
            <a:ext cx="2362200" cy="2362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Graphing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2A2FE3-BE9C-4D42-87A5-2DC4C56CB449}"/>
              </a:ext>
            </a:extLst>
          </p:cNvPr>
          <p:cNvSpPr/>
          <p:nvPr/>
        </p:nvSpPr>
        <p:spPr>
          <a:xfrm>
            <a:off x="5906584" y="2667003"/>
            <a:ext cx="2819400" cy="27432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Creating Website &amp; Interactive Graphs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RShiny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D3864BC-6564-1644-A32E-5A3DF5B60B0F}"/>
              </a:ext>
            </a:extLst>
          </p:cNvPr>
          <p:cNvSpPr/>
          <p:nvPr/>
        </p:nvSpPr>
        <p:spPr>
          <a:xfrm>
            <a:off x="4360755" y="1151661"/>
            <a:ext cx="2046721" cy="2057400"/>
          </a:xfrm>
          <a:prstGeom prst="ellipse">
            <a:avLst/>
          </a:prstGeom>
          <a:solidFill>
            <a:srgbClr val="DF9E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853146-4634-1048-9408-11CC9066D24D}"/>
              </a:ext>
            </a:extLst>
          </p:cNvPr>
          <p:cNvSpPr/>
          <p:nvPr/>
        </p:nvSpPr>
        <p:spPr>
          <a:xfrm>
            <a:off x="10133012" y="2795155"/>
            <a:ext cx="1894321" cy="1905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Image Analysis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5C789E-044D-6F4D-8B67-B0CE2E0FB3A7}"/>
              </a:ext>
            </a:extLst>
          </p:cNvPr>
          <p:cNvSpPr/>
          <p:nvPr/>
        </p:nvSpPr>
        <p:spPr>
          <a:xfrm>
            <a:off x="8252548" y="3886200"/>
            <a:ext cx="2692039" cy="2667001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 &amp; Resource Optimization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6B2B9-B7B5-B040-8DD9-8AE1F4D79E7F}"/>
              </a:ext>
            </a:extLst>
          </p:cNvPr>
          <p:cNvSpPr txBox="1"/>
          <p:nvPr/>
        </p:nvSpPr>
        <p:spPr>
          <a:xfrm>
            <a:off x="7931765" y="585893"/>
            <a:ext cx="3573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Uses for R Programming</a:t>
            </a:r>
          </a:p>
        </p:txBody>
      </p:sp>
    </p:spTree>
    <p:extLst>
      <p:ext uri="{BB962C8B-B14F-4D97-AF65-F5344CB8AC3E}">
        <p14:creationId xmlns:p14="http://schemas.microsoft.com/office/powerpoint/2010/main" val="114314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709CD2-3662-814D-9419-F0B39D36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571500"/>
            <a:ext cx="1143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6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Content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220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Class content: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Instructional content in PowerPoint on OneDrive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Examples to demonstrate every major concept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Optional exercises to do at home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These will be reviewed during the next class</a:t>
            </a:r>
          </a:p>
        </p:txBody>
      </p:sp>
    </p:spTree>
    <p:extLst>
      <p:ext uri="{BB962C8B-B14F-4D97-AF65-F5344CB8AC3E}">
        <p14:creationId xmlns:p14="http://schemas.microsoft.com/office/powerpoint/2010/main" val="221145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Streaming and Recording of Class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same link will be used for all classes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 will post all code, PowerPoints, and data on the OneDrive before class begins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OneDrive link is at the bottom of the page at this link: </a:t>
            </a:r>
            <a:r>
              <a:rPr lang="en-US" sz="2800" dirty="0">
                <a:hlinkClick r:id="rId3"/>
              </a:rPr>
              <a:t>https://kelseyhuntzberry.com/data-science-classes/</a:t>
            </a:r>
            <a:endParaRPr lang="en-US" sz="28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My class videos should be up within about a week of each class on my website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76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Slack channel for group chat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Slack is a chat forum where you can ask questions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Slack channel name: r-programming-class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Slack channel link: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https://join.slack.com/t/learningrinaustin/shared_invite/enQtNzE1MjAwMzU1NzMyLTI5MWUyOWJjYjliM2M0ZmY3ZmUzODQyM2JjMzNhY2QyYmZkMDFlNWVjYzNhMjNkMTNiYTgyYjM0OWY4MTZiNjc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091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Getting Help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1752600"/>
            <a:ext cx="105156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Have a coding error you do not know how to solve?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Google it!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Best resources I have found are: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Stack Overflow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https://stackoverflow.com/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 *This one is often your best option!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 Bloggers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https://www.r-bloggers.com/getting-help-with-r-programming-useful-survival-skills/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Quick R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https://www.statmethods.net/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STHDA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http://www.sthda.com/english/wiki/getting-help-with-functions-in-r-programming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8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Installing Base R and RStudio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Slides 16-19 instruction you on how to download 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 will only be going over them briefly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Please reference slides after class if you have trouble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 use R cloud interface to follow along if you cannot get it installed: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https://rstudio.cloud/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you need is an account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83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Installing Base R &amp; RStudio</a:t>
            </a:r>
          </a:p>
        </p:txBody>
      </p:sp>
    </p:spTree>
    <p:extLst>
      <p:ext uri="{BB962C8B-B14F-4D97-AF65-F5344CB8AC3E}">
        <p14:creationId xmlns:p14="http://schemas.microsoft.com/office/powerpoint/2010/main" val="8663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Installing Base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 to this link: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http://cran.wustl.edu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With this CRAN, can be set up with one file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Easy and straightforward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Choose “Download R” link for your operating system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FD8B55-6DC2-1048-BF00-2BA05BA95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144216"/>
            <a:ext cx="9371013" cy="218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 on Mac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4876800" cy="40386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Latest version: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choosing operating system, click R-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latest.pkg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link towards the bottom of your screen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B79707-6E09-4147-A0C8-D123EE97F986}"/>
              </a:ext>
            </a:extLst>
          </p:cNvPr>
          <p:cNvGrpSpPr/>
          <p:nvPr/>
        </p:nvGrpSpPr>
        <p:grpSpPr>
          <a:xfrm>
            <a:off x="6551612" y="1828800"/>
            <a:ext cx="4876800" cy="2497873"/>
            <a:chOff x="1085183" y="3932663"/>
            <a:chExt cx="4876800" cy="249787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3C48CB-C182-494C-B1EF-DD8D90566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68889" r="65278" b="7778"/>
            <a:stretch/>
          </p:blipFill>
          <p:spPr>
            <a:xfrm>
              <a:off x="1085183" y="3932663"/>
              <a:ext cx="4876800" cy="249787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8860ED-A200-574A-8893-0A54C3050B6C}"/>
                </a:ext>
              </a:extLst>
            </p:cNvPr>
            <p:cNvSpPr/>
            <p:nvPr/>
          </p:nvSpPr>
          <p:spPr>
            <a:xfrm>
              <a:off x="4444559" y="4408912"/>
              <a:ext cx="1371600" cy="419101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91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0"/>
            <a:ext cx="112014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 on Windows, Newest Version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10134600" cy="2971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Latest version (use this if you DO NOT want to connect to a database):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choosing operating system, click “base/” button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“old/”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3.6.0/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“R-3.6.0-win.exe”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BB95C0-47BE-454B-9079-335F1A5318A8}"/>
              </a:ext>
            </a:extLst>
          </p:cNvPr>
          <p:cNvGrpSpPr/>
          <p:nvPr/>
        </p:nvGrpSpPr>
        <p:grpSpPr>
          <a:xfrm>
            <a:off x="2055812" y="4572000"/>
            <a:ext cx="7239000" cy="2114550"/>
            <a:chOff x="2055812" y="4572000"/>
            <a:chExt cx="7239000" cy="2114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2F61BE-2315-C64B-82F2-DB7DF6C11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0" t="23542" r="58536" b="45625"/>
            <a:stretch/>
          </p:blipFill>
          <p:spPr>
            <a:xfrm>
              <a:off x="2055812" y="4572000"/>
              <a:ext cx="2328864" cy="211455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8860ED-A200-574A-8893-0A54C3050B6C}"/>
                </a:ext>
              </a:extLst>
            </p:cNvPr>
            <p:cNvSpPr/>
            <p:nvPr/>
          </p:nvSpPr>
          <p:spPr>
            <a:xfrm>
              <a:off x="2055812" y="5181600"/>
              <a:ext cx="609600" cy="304799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EA654ED-1699-A142-B410-A838F0866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50" t="67292" r="73365" b="23402"/>
            <a:stretch/>
          </p:blipFill>
          <p:spPr>
            <a:xfrm>
              <a:off x="5332412" y="5029200"/>
              <a:ext cx="1143000" cy="97971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B691A70-FF2D-EB42-977A-FE1627B967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0" t="29791" r="67376" b="61389"/>
            <a:stretch/>
          </p:blipFill>
          <p:spPr>
            <a:xfrm>
              <a:off x="7466012" y="5105400"/>
              <a:ext cx="1828800" cy="81398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D83304-4314-3A41-8D87-51815974FC7D}"/>
                </a:ext>
              </a:extLst>
            </p:cNvPr>
            <p:cNvSpPr/>
            <p:nvPr/>
          </p:nvSpPr>
          <p:spPr>
            <a:xfrm>
              <a:off x="7466012" y="5334000"/>
              <a:ext cx="1524000" cy="381000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A62923-8FDF-344A-8EEB-A02B6BDCC5FA}"/>
                </a:ext>
              </a:extLst>
            </p:cNvPr>
            <p:cNvSpPr/>
            <p:nvPr/>
          </p:nvSpPr>
          <p:spPr>
            <a:xfrm>
              <a:off x="5408612" y="5334000"/>
              <a:ext cx="990600" cy="381000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3F7F7343-9C75-524B-A269-2A51EE3E3585}"/>
                </a:ext>
              </a:extLst>
            </p:cNvPr>
            <p:cNvSpPr/>
            <p:nvPr/>
          </p:nvSpPr>
          <p:spPr>
            <a:xfrm>
              <a:off x="4494212" y="5334000"/>
              <a:ext cx="609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Arrow 20">
              <a:extLst>
                <a:ext uri="{FF2B5EF4-FFF2-40B4-BE49-F238E27FC236}">
                  <a16:creationId xmlns:a16="http://schemas.microsoft.com/office/drawing/2014/main" id="{BF80D19B-4D4C-624E-A8DD-3A93AF2ADA38}"/>
                </a:ext>
              </a:extLst>
            </p:cNvPr>
            <p:cNvSpPr/>
            <p:nvPr/>
          </p:nvSpPr>
          <p:spPr>
            <a:xfrm>
              <a:off x="6627812" y="5334000"/>
              <a:ext cx="609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352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317404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6CEA2A-65AF-0B45-8354-C0352B88F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503" y="1905000"/>
            <a:ext cx="9134391" cy="4114801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click the link: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Let the download finish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Open file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Follow on-screen instructions</a:t>
            </a:r>
          </a:p>
        </p:txBody>
      </p:sp>
    </p:spTree>
    <p:extLst>
      <p:ext uri="{BB962C8B-B14F-4D97-AF65-F5344CB8AC3E}">
        <p14:creationId xmlns:p14="http://schemas.microsoft.com/office/powerpoint/2010/main" val="18166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Difference between Base R &amp; RStudio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Base R allows the program to run on your computer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can program in Base R but I do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recommend it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It is difficult to use!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We will use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Rstudio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An interface that is easy to use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Can easily see: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Plots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Get help</a:t>
            </a:r>
          </a:p>
        </p:txBody>
      </p:sp>
    </p:spTree>
    <p:extLst>
      <p:ext uri="{BB962C8B-B14F-4D97-AF65-F5344CB8AC3E}">
        <p14:creationId xmlns:p14="http://schemas.microsoft.com/office/powerpoint/2010/main" val="391510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RStudio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002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 to this link: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https://www.rstudio.com/products/rstudio/download/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 will be using RStudio Desktop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RStudio Server runs on the cloud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are welcome to use it if you prefer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However, I will not be covering cloud-related troubleshooting in this course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Download to version you want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Choose your operating system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Let file load, open it, and follow on-screen instructions</a:t>
            </a:r>
          </a:p>
        </p:txBody>
      </p:sp>
    </p:spTree>
    <p:extLst>
      <p:ext uri="{BB962C8B-B14F-4D97-AF65-F5344CB8AC3E}">
        <p14:creationId xmlns:p14="http://schemas.microsoft.com/office/powerpoint/2010/main" val="22038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 Interface &amp; Essential Basic Commands</a:t>
            </a:r>
          </a:p>
        </p:txBody>
      </p:sp>
    </p:spTree>
    <p:extLst>
      <p:ext uri="{BB962C8B-B14F-4D97-AF65-F5344CB8AC3E}">
        <p14:creationId xmlns:p14="http://schemas.microsoft.com/office/powerpoint/2010/main" val="27859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1EC7727-0C30-614F-978E-F4F39B36ED5A}"/>
              </a:ext>
            </a:extLst>
          </p:cNvPr>
          <p:cNvGrpSpPr/>
          <p:nvPr/>
        </p:nvGrpSpPr>
        <p:grpSpPr>
          <a:xfrm>
            <a:off x="608012" y="0"/>
            <a:ext cx="10972800" cy="6858000"/>
            <a:chOff x="608012" y="0"/>
            <a:chExt cx="10972800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4D183D-1C17-434E-9662-A32DE2638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012" y="0"/>
              <a:ext cx="10972800" cy="6858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A7F014F-962B-4447-9985-F6DF9FB58446}"/>
                </a:ext>
              </a:extLst>
            </p:cNvPr>
            <p:cNvSpPr txBox="1"/>
            <p:nvPr/>
          </p:nvSpPr>
          <p:spPr>
            <a:xfrm>
              <a:off x="1293812" y="1413228"/>
              <a:ext cx="45720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Source Brower: </a:t>
              </a:r>
              <a:r>
                <a:rPr lang="en-US" sz="2000" dirty="0">
                  <a:solidFill>
                    <a:schemeClr val="bg1"/>
                  </a:solidFill>
                </a:rPr>
                <a:t>You will create and interact with your R scripts and projects here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331C9F-EDB4-AF4B-A39B-A8517D83C4E8}"/>
                </a:ext>
              </a:extLst>
            </p:cNvPr>
            <p:cNvSpPr txBox="1"/>
            <p:nvPr/>
          </p:nvSpPr>
          <p:spPr>
            <a:xfrm>
              <a:off x="1141412" y="4648200"/>
              <a:ext cx="48768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Console: </a:t>
              </a:r>
              <a:r>
                <a:rPr lang="en-US" sz="2000" dirty="0">
                  <a:solidFill>
                    <a:schemeClr val="bg1"/>
                  </a:solidFill>
                </a:rPr>
                <a:t>You can type code directly in this area. Recommended for quick testing only. Will not be saved for further use.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899005-FEBE-D24B-A64F-C1C0AD82BCE4}"/>
                </a:ext>
              </a:extLst>
            </p:cNvPr>
            <p:cNvSpPr txBox="1"/>
            <p:nvPr/>
          </p:nvSpPr>
          <p:spPr>
            <a:xfrm>
              <a:off x="7923212" y="597620"/>
              <a:ext cx="3429000" cy="163121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Workspace: </a:t>
              </a:r>
              <a:r>
                <a:rPr lang="en-US" sz="2000" dirty="0">
                  <a:solidFill>
                    <a:schemeClr val="bg1"/>
                  </a:solidFill>
                </a:rPr>
                <a:t>All objects in your environment will be found here. Shows more information about data types and contents if you click on blue arrow.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B1A2D9-92B8-C54D-BE0E-A9A13872F76D}"/>
                </a:ext>
              </a:extLst>
            </p:cNvPr>
            <p:cNvSpPr txBox="1"/>
            <p:nvPr/>
          </p:nvSpPr>
          <p:spPr>
            <a:xfrm>
              <a:off x="7313612" y="4609287"/>
              <a:ext cx="34290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Interact with your files, help documents, packages, and see plots 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263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Accessing Help Inside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can access help files inside 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Type ? then the package you want help on in the console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63A4F8-2204-E548-BF67-2FDB54ACF425}"/>
              </a:ext>
            </a:extLst>
          </p:cNvPr>
          <p:cNvGrpSpPr/>
          <p:nvPr/>
        </p:nvGrpSpPr>
        <p:grpSpPr>
          <a:xfrm>
            <a:off x="1537252" y="3200400"/>
            <a:ext cx="9281560" cy="3431373"/>
            <a:chOff x="1537252" y="3200400"/>
            <a:chExt cx="9281560" cy="34313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FCA71E8-E796-B84F-83CD-F3C7E5E2A4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09"/>
            <a:stretch/>
          </p:blipFill>
          <p:spPr>
            <a:xfrm>
              <a:off x="6246812" y="3200400"/>
              <a:ext cx="4572000" cy="343137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BF2B34-5625-9A49-9EF0-3DC54FAE6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" t="88166" r="91128" b="8024"/>
            <a:stretch/>
          </p:blipFill>
          <p:spPr>
            <a:xfrm>
              <a:off x="1537252" y="4532243"/>
              <a:ext cx="2690191" cy="397566"/>
            </a:xfrm>
            <a:prstGeom prst="rect">
              <a:avLst/>
            </a:prstGeom>
            <a:ln w="95250">
              <a:solidFill>
                <a:srgbClr val="FF0000"/>
              </a:solidFill>
            </a:ln>
          </p:spPr>
        </p:pic>
        <p:sp>
          <p:nvSpPr>
            <p:cNvPr id="4" name="Right Arrow 3">
              <a:extLst>
                <a:ext uri="{FF2B5EF4-FFF2-40B4-BE49-F238E27FC236}">
                  <a16:creationId xmlns:a16="http://schemas.microsoft.com/office/drawing/2014/main" id="{F3E1D94B-456C-5B4E-8BD0-312B26B82D76}"/>
                </a:ext>
              </a:extLst>
            </p:cNvPr>
            <p:cNvSpPr/>
            <p:nvPr/>
          </p:nvSpPr>
          <p:spPr>
            <a:xfrm>
              <a:off x="4951412" y="4495800"/>
              <a:ext cx="990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968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Basic Elements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 R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to assign values to a variable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science best practice is to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state &lt;- “Texas”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refer to a single variable within a data frame,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data.frame$variable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Can perform arithmetic on values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3958E-9F7B-C74A-A86A-FFB0B1FF76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>
          <a:xfrm>
            <a:off x="1903411" y="4953000"/>
            <a:ext cx="231006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6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about Vectors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most basic element in R is a vector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All other elements are made up of vectors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Vector: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Series of multiple values of the 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type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dimension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6C8313-4EA3-9544-B037-3C33540CEEEE}"/>
              </a:ext>
            </a:extLst>
          </p:cNvPr>
          <p:cNvGrpSpPr/>
          <p:nvPr/>
        </p:nvGrpSpPr>
        <p:grpSpPr>
          <a:xfrm>
            <a:off x="265112" y="4054288"/>
            <a:ext cx="10383906" cy="1891599"/>
            <a:chOff x="265112" y="4054288"/>
            <a:chExt cx="10383906" cy="18915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877983-85E0-9247-B76E-00050016D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077"/>
            <a:stretch/>
          </p:blipFill>
          <p:spPr>
            <a:xfrm>
              <a:off x="1539805" y="4054288"/>
              <a:ext cx="9109213" cy="381000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DCEA3F59-94B5-ED41-B51F-B0B1CDCBCE59}"/>
                </a:ext>
              </a:extLst>
            </p:cNvPr>
            <p:cNvSpPr/>
            <p:nvPr/>
          </p:nvSpPr>
          <p:spPr>
            <a:xfrm rot="18859020">
              <a:off x="1152897" y="4793336"/>
              <a:ext cx="1030136" cy="3595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6598AEA9-7B88-DF4A-8836-0AEE816453E6}"/>
                </a:ext>
              </a:extLst>
            </p:cNvPr>
            <p:cNvSpPr/>
            <p:nvPr/>
          </p:nvSpPr>
          <p:spPr>
            <a:xfrm rot="14639830">
              <a:off x="2753980" y="4806842"/>
              <a:ext cx="896097" cy="3595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A5A6CB12-1055-BA40-9F4E-0F9760CE26C8}"/>
                </a:ext>
              </a:extLst>
            </p:cNvPr>
            <p:cNvSpPr/>
            <p:nvPr/>
          </p:nvSpPr>
          <p:spPr>
            <a:xfrm rot="16200000">
              <a:off x="6586953" y="4777100"/>
              <a:ext cx="878168" cy="3919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59DBCF-924C-5846-BC8E-F611273789F2}"/>
                </a:ext>
              </a:extLst>
            </p:cNvPr>
            <p:cNvSpPr txBox="1"/>
            <p:nvPr/>
          </p:nvSpPr>
          <p:spPr>
            <a:xfrm>
              <a:off x="265112" y="5484222"/>
              <a:ext cx="228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Variable Name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F013A56-E80D-524F-9C32-874FA5F66941}"/>
                </a:ext>
              </a:extLst>
            </p:cNvPr>
            <p:cNvSpPr txBox="1"/>
            <p:nvPr/>
          </p:nvSpPr>
          <p:spPr>
            <a:xfrm>
              <a:off x="2820038" y="5484222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Assignment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BB948B-6E68-3144-AA7D-5143F2443A99}"/>
                </a:ext>
              </a:extLst>
            </p:cNvPr>
            <p:cNvSpPr txBox="1"/>
            <p:nvPr/>
          </p:nvSpPr>
          <p:spPr>
            <a:xfrm>
              <a:off x="6094411" y="5484222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Vector Values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092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1412" y="-15240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Your Working Directory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002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 RStudio to a specific folder on your computer by setting a working directory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directly: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 files into RStudio from folder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Export files into folder from RStudio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 for Windows: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setwd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/>
              <a:t>"C:/Documents/</a:t>
            </a:r>
            <a:r>
              <a:rPr lang="en-US" sz="2400" dirty="0" err="1"/>
              <a:t>Data_Folder</a:t>
            </a:r>
            <a:r>
              <a:rPr lang="en-US" sz="2400" dirty="0"/>
              <a:t>"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 for Mac: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setwd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("~/Documents/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Data_Folder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working directory by 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getwd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8EB4A-EE27-E54C-B29C-91576244A36C}"/>
              </a:ext>
            </a:extLst>
          </p:cNvPr>
          <p:cNvSpPr txBox="1"/>
          <p:nvPr/>
        </p:nvSpPr>
        <p:spPr>
          <a:xfrm>
            <a:off x="8151812" y="3276600"/>
            <a:ext cx="32004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NOTE: You can use / or \\ to set working directory (directly pasting a file path will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work!)</a:t>
            </a:r>
          </a:p>
        </p:txBody>
      </p:sp>
    </p:spTree>
    <p:extLst>
      <p:ext uri="{BB962C8B-B14F-4D97-AF65-F5344CB8AC3E}">
        <p14:creationId xmlns:p14="http://schemas.microsoft.com/office/powerpoint/2010/main" val="21746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Importing Data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1676400"/>
            <a:ext cx="10972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import a .csv file from your working directory use this code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name_you_want_for_your_file.csv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4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Example: 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opioid.df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("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state_prescribe_overdose_data.csv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”) 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4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You can also add a file path to send to another folder!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Add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stringsAsFactors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F to import strings as characters instead of factors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opioid.df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("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state_prescribe_overdose_data.csv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",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stringsAsFactors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F) </a:t>
            </a:r>
          </a:p>
        </p:txBody>
      </p:sp>
    </p:spTree>
    <p:extLst>
      <p:ext uri="{BB962C8B-B14F-4D97-AF65-F5344CB8AC3E}">
        <p14:creationId xmlns:p14="http://schemas.microsoft.com/office/powerpoint/2010/main" val="111026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Exporting Data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B5AE9FA5-080D-5544-8317-C8CC0F0525A7}"/>
              </a:ext>
            </a:extLst>
          </p:cNvPr>
          <p:cNvSpPr txBox="1">
            <a:spLocks/>
          </p:cNvSpPr>
          <p:nvPr/>
        </p:nvSpPr>
        <p:spPr>
          <a:xfrm>
            <a:off x="531812" y="1752600"/>
            <a:ext cx="11277600" cy="4648200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export a data frame to .csv format into your working directory use the following command and format: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r.data.frame.for.export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name_you_want_for_your_file.csv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Example: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write.csv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mean.overdose.by.year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"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mean_overdose_by_year.csv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")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You can also add a file path to send to another folder!</a:t>
            </a:r>
          </a:p>
        </p:txBody>
      </p:sp>
    </p:spTree>
    <p:extLst>
      <p:ext uri="{BB962C8B-B14F-4D97-AF65-F5344CB8AC3E}">
        <p14:creationId xmlns:p14="http://schemas.microsoft.com/office/powerpoint/2010/main" val="32472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Loading &amp; Installing Packages</a:t>
            </a:r>
          </a:p>
        </p:txBody>
      </p:sp>
    </p:spTree>
    <p:extLst>
      <p:ext uri="{BB962C8B-B14F-4D97-AF65-F5344CB8AC3E}">
        <p14:creationId xmlns:p14="http://schemas.microsoft.com/office/powerpoint/2010/main" val="20583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04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Installing &amp; Loading Packages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676400"/>
            <a:ext cx="10895013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install an R package, follow this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install.packages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(“psych”)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load the package into your R session use this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library(psych)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have to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install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your packages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have to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load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your packages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every time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open a new R session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you close R, you will have to load your packages again</a:t>
            </a:r>
            <a:b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5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Package Loading Error?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B4EBFD0-B394-3446-BE9C-D18EDA362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 r="5538" b="10714"/>
          <a:stretch/>
        </p:blipFill>
        <p:spPr>
          <a:xfrm>
            <a:off x="1522412" y="2527852"/>
            <a:ext cx="9612311" cy="1143000"/>
          </a:xfrm>
          <a:ln w="38100">
            <a:solidFill>
              <a:srgbClr val="C0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85DF-25D3-6E4D-BD3D-8935A11CD546}"/>
              </a:ext>
            </a:extLst>
          </p:cNvPr>
          <p:cNvSpPr txBox="1"/>
          <p:nvPr/>
        </p:nvSpPr>
        <p:spPr>
          <a:xfrm>
            <a:off x="1179513" y="1624138"/>
            <a:ext cx="10668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If you see an error like what you see below: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Your package requires dependencies!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This package requires updated Java, </a:t>
            </a:r>
            <a:r>
              <a:rPr lang="en-US" sz="2600" dirty="0" err="1"/>
              <a:t>Rtools</a:t>
            </a:r>
            <a:r>
              <a:rPr lang="en-US" sz="2600" dirty="0"/>
              <a:t>, and several other R packages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These have to be loaded first before you can install the package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Google it!</a:t>
            </a:r>
          </a:p>
        </p:txBody>
      </p:sp>
    </p:spTree>
    <p:extLst>
      <p:ext uri="{BB962C8B-B14F-4D97-AF65-F5344CB8AC3E}">
        <p14:creationId xmlns:p14="http://schemas.microsoft.com/office/powerpoint/2010/main" val="273941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Commonly Used Packages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9982200" cy="4648200"/>
          </a:xfrm>
        </p:spPr>
        <p:txBody>
          <a:bodyPr numCol="2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ggplot2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to create customized graphs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for data cleaning, modeling, big data work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stringr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for string manipulation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data.table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Runs large data sets quickly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rmarkdown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Chunks code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Can create  an HTML print out of code paired with its output</a:t>
            </a:r>
          </a:p>
        </p:txBody>
      </p:sp>
    </p:spTree>
    <p:extLst>
      <p:ext uri="{BB962C8B-B14F-4D97-AF65-F5344CB8AC3E}">
        <p14:creationId xmlns:p14="http://schemas.microsoft.com/office/powerpoint/2010/main" val="373076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Coding Demonstration in R</a:t>
            </a:r>
          </a:p>
        </p:txBody>
      </p:sp>
    </p:spTree>
    <p:extLst>
      <p:ext uri="{BB962C8B-B14F-4D97-AF65-F5344CB8AC3E}">
        <p14:creationId xmlns:p14="http://schemas.microsoft.com/office/powerpoint/2010/main" val="404087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33030</TotalTime>
  <Words>1650</Words>
  <Application>Microsoft Macintosh PowerPoint</Application>
  <PresentationFormat>Custom</PresentationFormat>
  <Paragraphs>270</Paragraphs>
  <Slides>35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Corbel</vt:lpstr>
      <vt:lpstr>Digital Blue Tunnel 16x9</vt:lpstr>
      <vt:lpstr>Introduction to R</vt:lpstr>
      <vt:lpstr>Class Materials</vt:lpstr>
      <vt:lpstr>What Will We Be Learning?</vt:lpstr>
      <vt:lpstr>My Background</vt:lpstr>
      <vt:lpstr>My Background</vt:lpstr>
      <vt:lpstr>Introduction to R Programming: Class Outline</vt:lpstr>
      <vt:lpstr>Intermediate R Programming</vt:lpstr>
      <vt:lpstr>Why Learn R?</vt:lpstr>
      <vt:lpstr>PowerPoint Presentation</vt:lpstr>
      <vt:lpstr>PowerPoint Presentation</vt:lpstr>
      <vt:lpstr>Class Content</vt:lpstr>
      <vt:lpstr>Streaming and Recording of Class</vt:lpstr>
      <vt:lpstr>Collaboration</vt:lpstr>
      <vt:lpstr>Getting Help</vt:lpstr>
      <vt:lpstr>Installing Base R and RStudio</vt:lpstr>
      <vt:lpstr>Installing Base R &amp; RStudio</vt:lpstr>
      <vt:lpstr>Installing Base R</vt:lpstr>
      <vt:lpstr>Downloading Base R on Mac</vt:lpstr>
      <vt:lpstr>Downloading Base R on Windows, Newest Version</vt:lpstr>
      <vt:lpstr>Downloading Base R</vt:lpstr>
      <vt:lpstr>Difference between Base R &amp; RStudio</vt:lpstr>
      <vt:lpstr>Downloading RStudio</vt:lpstr>
      <vt:lpstr>R Interface &amp; Essential Basic Commands</vt:lpstr>
      <vt:lpstr>PowerPoint Presentation</vt:lpstr>
      <vt:lpstr>Accessing Help Inside R</vt:lpstr>
      <vt:lpstr>Most Basic Elements</vt:lpstr>
      <vt:lpstr>All about Vectors</vt:lpstr>
      <vt:lpstr>Set Your Working Directory</vt:lpstr>
      <vt:lpstr>Importing Data</vt:lpstr>
      <vt:lpstr>Exporting Data</vt:lpstr>
      <vt:lpstr>Loading &amp; Installing Packages</vt:lpstr>
      <vt:lpstr>Installing &amp; Loading Packages</vt:lpstr>
      <vt:lpstr>Package Loading Error?</vt:lpstr>
      <vt:lpstr>Commonly Used Packages</vt:lpstr>
      <vt:lpstr>Coding Demonstration in 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62</cp:revision>
  <dcterms:created xsi:type="dcterms:W3CDTF">2019-05-13T01:47:15Z</dcterms:created>
  <dcterms:modified xsi:type="dcterms:W3CDTF">2019-09-18T04:46:31Z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