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5" r:id="rId2"/>
    <p:sldId id="384" r:id="rId3"/>
    <p:sldId id="423" r:id="rId4"/>
    <p:sldId id="381" r:id="rId5"/>
    <p:sldId id="382" r:id="rId6"/>
    <p:sldId id="383" r:id="rId7"/>
    <p:sldId id="424" r:id="rId8"/>
    <p:sldId id="414" r:id="rId9"/>
    <p:sldId id="400" r:id="rId10"/>
    <p:sldId id="385" r:id="rId11"/>
    <p:sldId id="415" r:id="rId12"/>
    <p:sldId id="387" r:id="rId13"/>
    <p:sldId id="386" r:id="rId14"/>
    <p:sldId id="388" r:id="rId15"/>
    <p:sldId id="394" r:id="rId16"/>
    <p:sldId id="395" r:id="rId17"/>
    <p:sldId id="416" r:id="rId18"/>
    <p:sldId id="389" r:id="rId19"/>
    <p:sldId id="390" r:id="rId20"/>
    <p:sldId id="391" r:id="rId21"/>
    <p:sldId id="417" r:id="rId22"/>
    <p:sldId id="392" r:id="rId23"/>
    <p:sldId id="393" r:id="rId24"/>
    <p:sldId id="418" r:id="rId25"/>
    <p:sldId id="396" r:id="rId26"/>
    <p:sldId id="397" r:id="rId27"/>
    <p:sldId id="419" r:id="rId28"/>
    <p:sldId id="398" r:id="rId29"/>
    <p:sldId id="404" r:id="rId30"/>
    <p:sldId id="399" r:id="rId31"/>
    <p:sldId id="401" r:id="rId32"/>
    <p:sldId id="422" r:id="rId33"/>
    <p:sldId id="406" r:id="rId34"/>
    <p:sldId id="420" r:id="rId35"/>
    <p:sldId id="402" r:id="rId36"/>
    <p:sldId id="407" r:id="rId37"/>
    <p:sldId id="403" r:id="rId38"/>
    <p:sldId id="408" r:id="rId39"/>
    <p:sldId id="421" r:id="rId40"/>
    <p:sldId id="409" r:id="rId41"/>
    <p:sldId id="412" r:id="rId42"/>
    <p:sldId id="410" r:id="rId43"/>
    <p:sldId id="411" r:id="rId44"/>
    <p:sldId id="413" r:id="rId45"/>
  </p:sldIdLst>
  <p:sldSz cx="12188825" cy="6858000"/>
  <p:notesSz cx="6858000" cy="9144000"/>
  <p:custDataLst>
    <p:tags r:id="rId4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0"/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1398" autoAdjust="0"/>
  </p:normalViewPr>
  <p:slideViewPr>
    <p:cSldViewPr showGuides="1">
      <p:cViewPr varScale="1">
        <p:scale>
          <a:sx n="112" d="100"/>
          <a:sy n="112" d="100"/>
        </p:scale>
        <p:origin x="1136" y="18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9/18/19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9/18/19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9/18/19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elseyhuntzberry.com/data-science-class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studio.com/resources/cheatsheet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839200" cy="2895600"/>
          </a:xfrm>
        </p:spPr>
        <p:txBody>
          <a:bodyPr/>
          <a:lstStyle/>
          <a:p>
            <a:r>
              <a:rPr lang="en-US" dirty="0"/>
              <a:t>Intermediate R Webinar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D6A87-6BA5-CE4C-8CC3-ED7FB523EDA4}"/>
              </a:ext>
            </a:extLst>
          </p:cNvPr>
          <p:cNvSpPr txBox="1"/>
          <p:nvPr/>
        </p:nvSpPr>
        <p:spPr>
          <a:xfrm>
            <a:off x="1827212" y="4384431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Data Manipulation with </a:t>
            </a:r>
            <a:r>
              <a:rPr lang="en-US" sz="3600" dirty="0" err="1">
                <a:solidFill>
                  <a:srgbClr val="00B0F0"/>
                </a:solidFill>
              </a:rPr>
              <a:t>dplyr</a:t>
            </a:r>
            <a:endParaRPr lang="en-US" sz="3600" dirty="0">
              <a:solidFill>
                <a:srgbClr val="00B0F0"/>
              </a:solidFill>
            </a:endParaRPr>
          </a:p>
          <a:p>
            <a:r>
              <a:rPr lang="en-US" sz="3600" dirty="0"/>
              <a:t>By Kelsey Huntzberry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File Location Link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link to access today’s code, PowerPoint, and data files is available here: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https://kelseyhuntzberry.com/data-science-classes/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SCROLL DOWN TO THE BOTTOM OF THE PAGE</a:t>
            </a:r>
          </a:p>
        </p:txBody>
      </p:sp>
    </p:spTree>
    <p:extLst>
      <p:ext uri="{BB962C8B-B14F-4D97-AF65-F5344CB8AC3E}">
        <p14:creationId xmlns:p14="http://schemas.microsoft.com/office/powerpoint/2010/main" val="309683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RStudio Cheat Sheets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I learned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other packages, made use of RStudio’s cheat sheet PDFs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https://www.rstudio.com/resources/cheatsheets/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Also provided in the shared folder (see previous slide) an important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functions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Excel sheet that I created for myself when learning</a:t>
            </a:r>
          </a:p>
        </p:txBody>
      </p:sp>
    </p:spTree>
    <p:extLst>
      <p:ext uri="{BB962C8B-B14F-4D97-AF65-F5344CB8AC3E}">
        <p14:creationId xmlns:p14="http://schemas.microsoft.com/office/powerpoint/2010/main" val="9988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612" y="25146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Package Basics</a:t>
            </a:r>
          </a:p>
        </p:txBody>
      </p:sp>
    </p:spTree>
    <p:extLst>
      <p:ext uri="{BB962C8B-B14F-4D97-AF65-F5344CB8AC3E}">
        <p14:creationId xmlns:p14="http://schemas.microsoft.com/office/powerpoint/2010/main" val="404337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1524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DB616-6123-7145-B6DC-74DA3D960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6400799" cy="4114801"/>
          </a:xfrm>
        </p:spPr>
        <p:txBody>
          <a:bodyPr>
            <a:no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an R package that facilitates simple: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Frequency tables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Grouped summary statistics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If/else and case when statements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Recoding variables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Row binds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Column binds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manipulation when used in conjunction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stringr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package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35CDD-3C52-6743-9B47-0321A9F6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2209800"/>
            <a:ext cx="269567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9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1524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Use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DB616-6123-7145-B6DC-74DA3D960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2057400"/>
            <a:ext cx="6248399" cy="411480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Much faster with larger data sets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Easier to read and follow complex code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chain multiple operations into one line of code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Dumps results from one operation into the next operation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query data and use Spark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syntax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Spark is a parallel processing big data platform for large data sets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35CDD-3C52-6743-9B47-0321A9F6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2209800"/>
            <a:ext cx="269567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2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12" y="19812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Piping</a:t>
            </a:r>
          </a:p>
        </p:txBody>
      </p:sp>
    </p:spTree>
    <p:extLst>
      <p:ext uri="{BB962C8B-B14F-4D97-AF65-F5344CB8AC3E}">
        <p14:creationId xmlns:p14="http://schemas.microsoft.com/office/powerpoint/2010/main" val="125175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1524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Piping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value of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package is chaining 2+ functions together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show an example later!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this using the pipe operator or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%&gt;%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pipe between two functions you want to combine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Evaluated in the order they are written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result of the first function is transferred into the second function, etc.</a:t>
            </a:r>
          </a:p>
        </p:txBody>
      </p:sp>
    </p:spTree>
    <p:extLst>
      <p:ext uri="{BB962C8B-B14F-4D97-AF65-F5344CB8AC3E}">
        <p14:creationId xmlns:p14="http://schemas.microsoft.com/office/powerpoint/2010/main" val="81191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1524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Important Things to Know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5249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Inside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functions do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use the assignment operator (i.e. &lt;-),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= instead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often quotes are not used around variable names, except in by statements of joins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should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use the $ to refer to variables within a data frame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pipe automatically does this for you</a:t>
            </a:r>
          </a:p>
        </p:txBody>
      </p:sp>
    </p:spTree>
    <p:extLst>
      <p:ext uri="{BB962C8B-B14F-4D97-AF65-F5344CB8AC3E}">
        <p14:creationId xmlns:p14="http://schemas.microsoft.com/office/powerpoint/2010/main" val="9682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1524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Piping: Basic Structure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4EDB8-E63F-954D-84CF-D138041DDB1A}"/>
              </a:ext>
            </a:extLst>
          </p:cNvPr>
          <p:cNvSpPr txBox="1"/>
          <p:nvPr/>
        </p:nvSpPr>
        <p:spPr>
          <a:xfrm>
            <a:off x="1674812" y="2362200"/>
            <a:ext cx="998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lang="en-US" sz="32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old.df</a:t>
            </a: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%&gt;%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function1(.)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%&gt;% 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function2(.)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92BA6-B476-E84A-A37B-CA2AF0477476}"/>
              </a:ext>
            </a:extLst>
          </p:cNvPr>
          <p:cNvSpPr txBox="1"/>
          <p:nvPr/>
        </p:nvSpPr>
        <p:spPr>
          <a:xfrm>
            <a:off x="989012" y="3505200"/>
            <a:ext cx="1981200" cy="954107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Data Frame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23D2E-ACF7-8A48-9581-416103DEAB84}"/>
              </a:ext>
            </a:extLst>
          </p:cNvPr>
          <p:cNvSpPr txBox="1"/>
          <p:nvPr/>
        </p:nvSpPr>
        <p:spPr>
          <a:xfrm>
            <a:off x="3275012" y="3505200"/>
            <a:ext cx="1981200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Data Frame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3D88D8-43B4-B34F-8044-622B0C7CBB40}"/>
              </a:ext>
            </a:extLst>
          </p:cNvPr>
          <p:cNvSpPr txBox="1"/>
          <p:nvPr/>
        </p:nvSpPr>
        <p:spPr>
          <a:xfrm>
            <a:off x="5561012" y="3505200"/>
            <a:ext cx="2895600" cy="138499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Function Applied to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old.df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981F8F-DAD6-F24E-BE27-3A942BE06CDA}"/>
              </a:ext>
            </a:extLst>
          </p:cNvPr>
          <p:cNvSpPr txBox="1"/>
          <p:nvPr/>
        </p:nvSpPr>
        <p:spPr>
          <a:xfrm>
            <a:off x="9142412" y="3505200"/>
            <a:ext cx="2667000" cy="181588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of function1 dumped into function2</a:t>
            </a:r>
          </a:p>
        </p:txBody>
      </p:sp>
    </p:spTree>
    <p:extLst>
      <p:ext uri="{BB962C8B-B14F-4D97-AF65-F5344CB8AC3E}">
        <p14:creationId xmlns:p14="http://schemas.microsoft.com/office/powerpoint/2010/main" val="365388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612" y="25146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select() function</a:t>
            </a:r>
          </a:p>
        </p:txBody>
      </p:sp>
    </p:spTree>
    <p:extLst>
      <p:ext uri="{BB962C8B-B14F-4D97-AF65-F5344CB8AC3E}">
        <p14:creationId xmlns:p14="http://schemas.microsoft.com/office/powerpoint/2010/main" val="161606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select() Function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134392" cy="411480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Allows you to choose 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subset/smaller number of variables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within a larger data frame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Selects var1, var2, and var3 from a larger set of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2741612" y="3505200"/>
            <a:ext cx="69342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select(var1, var2, var3)</a:t>
            </a:r>
          </a:p>
        </p:txBody>
      </p:sp>
    </p:spTree>
    <p:extLst>
      <p:ext uri="{BB962C8B-B14F-4D97-AF65-F5344CB8AC3E}">
        <p14:creationId xmlns:p14="http://schemas.microsoft.com/office/powerpoint/2010/main" val="200945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select()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0E3CD7-FFFF-AB4F-BB5B-DB08F7CAB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6" r="6490" b="56219"/>
          <a:stretch/>
        </p:blipFill>
        <p:spPr>
          <a:xfrm>
            <a:off x="379412" y="3886200"/>
            <a:ext cx="11397721" cy="8918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0E1098-E5DC-C24C-B63D-FEEAAA8E18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062" b="77956"/>
          <a:stretch/>
        </p:blipFill>
        <p:spPr>
          <a:xfrm>
            <a:off x="3884612" y="2286000"/>
            <a:ext cx="4014788" cy="8974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ABE28E-CA0B-E544-B6F1-0C481B173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5486400"/>
            <a:ext cx="10706100" cy="647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1463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36689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about select()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134392" cy="411480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also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specific variables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adding a - in front of the variable name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remove a vector of variables with a - in front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remove var1, var2, and var3 from a larger set of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455612" y="4038600"/>
            <a:ext cx="51054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select(-var1, -var2, -var3)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D7196E-CC91-4446-9E5F-090A56140FFD}"/>
              </a:ext>
            </a:extLst>
          </p:cNvPr>
          <p:cNvSpPr txBox="1"/>
          <p:nvPr/>
        </p:nvSpPr>
        <p:spPr>
          <a:xfrm>
            <a:off x="6399212" y="4038600"/>
            <a:ext cx="53340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select(-c(var1, var2, var3))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FB6DD-0E0D-1A4D-9B0C-3EF9A6926B96}"/>
              </a:ext>
            </a:extLst>
          </p:cNvPr>
          <p:cNvSpPr txBox="1"/>
          <p:nvPr/>
        </p:nvSpPr>
        <p:spPr>
          <a:xfrm>
            <a:off x="5789612" y="41910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50797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36689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select() Function Helpers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134392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use these helper functions with select()</a:t>
            </a:r>
          </a:p>
          <a:p>
            <a:pPr lvl="1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contains(“string”)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select all variables containing a certain string</a:t>
            </a:r>
          </a:p>
          <a:p>
            <a:pPr lvl="1"/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starts_with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(“string”)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select all variables starting with a specific string</a:t>
            </a:r>
          </a:p>
          <a:p>
            <a:pPr lvl="1"/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ends_with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(“string”)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select all variables ending with a specific string</a:t>
            </a:r>
          </a:p>
          <a:p>
            <a:pPr lvl="1"/>
            <a:r>
              <a:rPr lang="en-US" sz="2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num_range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(“var”, 1:3)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pull var1, var2, and var3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Starts with var, followed by numbers 1, 2, and 3</a:t>
            </a:r>
          </a:p>
        </p:txBody>
      </p:sp>
    </p:spTree>
    <p:extLst>
      <p:ext uri="{BB962C8B-B14F-4D97-AF65-F5344CB8AC3E}">
        <p14:creationId xmlns:p14="http://schemas.microsoft.com/office/powerpoint/2010/main" val="247514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36689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select() with Helper Functions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210931-227C-EC43-AC2A-9BCB6CAE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3048000"/>
            <a:ext cx="9264162" cy="736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6FE6E9-97ED-6E4D-BCB8-AA8D987D3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12" y="4648200"/>
            <a:ext cx="10985500" cy="1765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EB27E3-FF49-7F4C-8D6B-DC275ACB830C}"/>
              </a:ext>
            </a:extLst>
          </p:cNvPr>
          <p:cNvSpPr txBox="1"/>
          <p:nvPr/>
        </p:nvSpPr>
        <p:spPr>
          <a:xfrm>
            <a:off x="2284412" y="19812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Selects county, state, FIPS, those variables containing the string “total”, and those variables containing “gt_65”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F218D4C-C500-E647-BF79-C5EAFC290FEA}"/>
              </a:ext>
            </a:extLst>
          </p:cNvPr>
          <p:cNvSpPr/>
          <p:nvPr/>
        </p:nvSpPr>
        <p:spPr>
          <a:xfrm rot="5400000">
            <a:off x="5942012" y="40386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12" y="2514600"/>
            <a:ext cx="51054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filter() function</a:t>
            </a:r>
          </a:p>
        </p:txBody>
      </p:sp>
    </p:spTree>
    <p:extLst>
      <p:ext uri="{BB962C8B-B14F-4D97-AF65-F5344CB8AC3E}">
        <p14:creationId xmlns:p14="http://schemas.microsoft.com/office/powerpoint/2010/main" val="8627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filter() Function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677400" cy="4114801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Subsets data based on a variable’s value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a rule that will return a logical value of TRUE for observations you want to keep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select only those rows where the variable equals “value”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3122612" y="4038600"/>
            <a:ext cx="51054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filter(variable == “value”)</a:t>
            </a:r>
          </a:p>
        </p:txBody>
      </p:sp>
    </p:spTree>
    <p:extLst>
      <p:ext uri="{BB962C8B-B14F-4D97-AF65-F5344CB8AC3E}">
        <p14:creationId xmlns:p14="http://schemas.microsoft.com/office/powerpoint/2010/main" val="134029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about filter()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906000" cy="4114801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use more than one condition to subset your data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subset to rows that equal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listed conditions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meaning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subset to those rows that equal one of the conditions you list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subset to those rows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equal to a value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379412" y="5105400"/>
            <a:ext cx="5486400" cy="1384995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filter(variable1 == “value1” | 	variable2 == “value2”)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B1996-6658-1246-98DE-9523F3326410}"/>
              </a:ext>
            </a:extLst>
          </p:cNvPr>
          <p:cNvSpPr txBox="1"/>
          <p:nvPr/>
        </p:nvSpPr>
        <p:spPr>
          <a:xfrm>
            <a:off x="6323012" y="5105400"/>
            <a:ext cx="5486400" cy="1384995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subset.df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filter(variable1 != “value1” &amp; 	variable2 != “value2”)</a:t>
            </a:r>
          </a:p>
        </p:txBody>
      </p:sp>
    </p:spTree>
    <p:extLst>
      <p:ext uri="{BB962C8B-B14F-4D97-AF65-F5344CB8AC3E}">
        <p14:creationId xmlns:p14="http://schemas.microsoft.com/office/powerpoint/2010/main" val="82567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012" y="-25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filter() Example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D5D6D6-A2BE-7B43-B1AE-BD1765C4F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15" r="22071"/>
          <a:stretch/>
        </p:blipFill>
        <p:spPr>
          <a:xfrm>
            <a:off x="3275012" y="5486400"/>
            <a:ext cx="5928255" cy="958144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E4C871-100F-C340-AE11-688BE2F6E6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11828"/>
          <a:stretch/>
        </p:blipFill>
        <p:spPr>
          <a:xfrm>
            <a:off x="2513012" y="3962400"/>
            <a:ext cx="7340600" cy="347133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71B03-E5EB-7148-B41A-8234DC62E8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85" b="4214"/>
          <a:stretch/>
        </p:blipFill>
        <p:spPr>
          <a:xfrm>
            <a:off x="1979612" y="2362200"/>
            <a:ext cx="6935788" cy="352778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77B487-8115-7E43-8F3D-9A3E550FA5B5}"/>
              </a:ext>
            </a:extLst>
          </p:cNvPr>
          <p:cNvSpPr txBox="1"/>
          <p:nvPr/>
        </p:nvSpPr>
        <p:spPr>
          <a:xfrm>
            <a:off x="1903412" y="1676400"/>
            <a:ext cx="7010400" cy="46166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Found median % less than the federal poverty 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35DA-63A2-B543-A378-2DB09E05AB11}"/>
              </a:ext>
            </a:extLst>
          </p:cNvPr>
          <p:cNvSpPr txBox="1"/>
          <p:nvPr/>
        </p:nvSpPr>
        <p:spPr>
          <a:xfrm>
            <a:off x="2741612" y="3200400"/>
            <a:ext cx="6705600" cy="461665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Subset data to counties greater than the median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C6C3CE-3A72-C745-8AF4-08775F0D4889}"/>
              </a:ext>
            </a:extLst>
          </p:cNvPr>
          <p:cNvSpPr txBox="1"/>
          <p:nvPr/>
        </p:nvSpPr>
        <p:spPr>
          <a:xfrm>
            <a:off x="4722812" y="4800600"/>
            <a:ext cx="3124200" cy="461665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New data distribution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620816-A0A8-E74D-9734-50CB088FB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612" y="1752600"/>
            <a:ext cx="1219200" cy="9017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302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612" y="25146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arrange() function</a:t>
            </a:r>
          </a:p>
        </p:txBody>
      </p:sp>
    </p:spTree>
    <p:extLst>
      <p:ext uri="{BB962C8B-B14F-4D97-AF65-F5344CB8AC3E}">
        <p14:creationId xmlns:p14="http://schemas.microsoft.com/office/powerpoint/2010/main" val="236285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arrange() Function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Allows you to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 a data frame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one or multiple variables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sort by default in ascending (getting larger) order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sort in descending order put a hyphen before the variable name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2817812" y="4495800"/>
            <a:ext cx="69342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sorted.df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arrange(var1, var2, var3)</a:t>
            </a:r>
          </a:p>
        </p:txBody>
      </p:sp>
    </p:spTree>
    <p:extLst>
      <p:ext uri="{BB962C8B-B14F-4D97-AF65-F5344CB8AC3E}">
        <p14:creationId xmlns:p14="http://schemas.microsoft.com/office/powerpoint/2010/main" val="20997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arrange()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D56FDA-5E3B-A84C-B16F-6B9E7AFA1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2" y="2286000"/>
            <a:ext cx="7848600" cy="6404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31ED46-5DDB-114F-9609-89CCA054D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3276600"/>
            <a:ext cx="755650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AC88C29-AAEA-FB44-8891-5954E4EC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9012" y="2209800"/>
            <a:ext cx="37338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Sort by:</a:t>
            </a: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pct_lt_poverty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(ascending)</a:t>
            </a: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unemployment_pct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(descending)</a:t>
            </a:r>
          </a:p>
          <a:p>
            <a:pPr lvl="1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pct_gt_high_school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(ascending)</a:t>
            </a:r>
          </a:p>
        </p:txBody>
      </p:sp>
    </p:spTree>
    <p:extLst>
      <p:ext uri="{BB962C8B-B14F-4D97-AF65-F5344CB8AC3E}">
        <p14:creationId xmlns:p14="http://schemas.microsoft.com/office/powerpoint/2010/main" val="241084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612" y="25146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Chaining </a:t>
            </a:r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103522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Chaining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Functions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 multiple functions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together with the %&gt;%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2436812" y="3429000"/>
            <a:ext cx="6019800" cy="1951432"/>
          </a:xfrm>
          <a:prstGeom prst="rect">
            <a:avLst/>
          </a:prstGeom>
          <a:solidFill>
            <a:srgbClr val="00133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chained.df &lt;- </a:t>
            </a: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%&gt;%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select(var1, var2, var3)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%&gt;%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filter(var1 == “value1”)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E3A10E-FD03-384A-A125-16E25F9053AC}"/>
              </a:ext>
            </a:extLst>
          </p:cNvPr>
          <p:cNvSpPr txBox="1"/>
          <p:nvPr/>
        </p:nvSpPr>
        <p:spPr>
          <a:xfrm>
            <a:off x="6018212" y="2438400"/>
            <a:ext cx="3048000" cy="830997"/>
          </a:xfrm>
          <a:prstGeom prst="rect">
            <a:avLst/>
          </a:prstGeom>
          <a:solidFill>
            <a:srgbClr val="00133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 data frame to manipulate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9CB97E-7909-7848-B327-EC07AF264930}"/>
              </a:ext>
            </a:extLst>
          </p:cNvPr>
          <p:cNvSpPr txBox="1"/>
          <p:nvPr/>
        </p:nvSpPr>
        <p:spPr>
          <a:xfrm>
            <a:off x="7847012" y="48006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 smaller number of variables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47E9D-0CA9-B54B-9755-6F8DCD727084}"/>
              </a:ext>
            </a:extLst>
          </p:cNvPr>
          <p:cNvSpPr txBox="1"/>
          <p:nvPr/>
        </p:nvSpPr>
        <p:spPr>
          <a:xfrm>
            <a:off x="1674812" y="5638800"/>
            <a:ext cx="4419600" cy="830997"/>
          </a:xfrm>
          <a:prstGeom prst="rect">
            <a:avLst/>
          </a:prstGeom>
          <a:solidFill>
            <a:srgbClr val="00133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from select function into the filter function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9C5E0393-2F6C-3A43-8C76-97E05B0F9382}"/>
              </a:ext>
            </a:extLst>
          </p:cNvPr>
          <p:cNvSpPr/>
          <p:nvPr/>
        </p:nvSpPr>
        <p:spPr>
          <a:xfrm rot="3382580">
            <a:off x="5685329" y="2977404"/>
            <a:ext cx="381000" cy="68580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503F671B-8FF1-9D49-92EE-9FDCA1B446C9}"/>
              </a:ext>
            </a:extLst>
          </p:cNvPr>
          <p:cNvSpPr/>
          <p:nvPr/>
        </p:nvSpPr>
        <p:spPr>
          <a:xfrm rot="6856382">
            <a:off x="7437810" y="4543721"/>
            <a:ext cx="381000" cy="6858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Bent-Up Arrow 4">
            <a:extLst>
              <a:ext uri="{FF2B5EF4-FFF2-40B4-BE49-F238E27FC236}">
                <a16:creationId xmlns:a16="http://schemas.microsoft.com/office/drawing/2014/main" id="{72339F16-7C08-494F-AF1B-BA68FCDC8372}"/>
              </a:ext>
            </a:extLst>
          </p:cNvPr>
          <p:cNvSpPr/>
          <p:nvPr/>
        </p:nvSpPr>
        <p:spPr>
          <a:xfrm>
            <a:off x="6018212" y="5486400"/>
            <a:ext cx="838200" cy="762000"/>
          </a:xfrm>
          <a:prstGeom prst="bentUpArrow">
            <a:avLst>
              <a:gd name="adj1" fmla="val 23889"/>
              <a:gd name="adj2" fmla="val 27038"/>
              <a:gd name="adj3" fmla="val 34259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EF8D92-CB3F-9848-9F06-A246EBEA2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812" y="2806700"/>
            <a:ext cx="8331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1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Chaining Functions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FCEFA8-989C-0147-B441-74EF9DC01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12" y="2133600"/>
            <a:ext cx="9181322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2EAB777-8AF8-624E-A6D3-A717326E8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212" y="3886200"/>
            <a:ext cx="9296400" cy="24384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First, the code selects a subset of variables from the census data frame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Second, the smaller data frame is filtered to only include unemployment rates above 4.1</a:t>
            </a:r>
          </a:p>
        </p:txBody>
      </p:sp>
    </p:spTree>
    <p:extLst>
      <p:ext uri="{BB962C8B-B14F-4D97-AF65-F5344CB8AC3E}">
        <p14:creationId xmlns:p14="http://schemas.microsoft.com/office/powerpoint/2010/main" val="308420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612" y="2514600"/>
            <a:ext cx="5715000" cy="18288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mutate() function</a:t>
            </a:r>
          </a:p>
        </p:txBody>
      </p:sp>
    </p:spTree>
    <p:extLst>
      <p:ext uri="{BB962C8B-B14F-4D97-AF65-F5344CB8AC3E}">
        <p14:creationId xmlns:p14="http://schemas.microsoft.com/office/powerpoint/2010/main" val="343086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mutate() Function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9812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mutate() function allows you to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new variables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variables can be calculated with other variables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use if/else and case when statements to create new variables with mutate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3046412" y="4800600"/>
            <a:ext cx="5410200" cy="954107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mutate(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new.var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var*100)</a:t>
            </a:r>
          </a:p>
        </p:txBody>
      </p:sp>
    </p:spTree>
    <p:extLst>
      <p:ext uri="{BB962C8B-B14F-4D97-AF65-F5344CB8AC3E}">
        <p14:creationId xmlns:p14="http://schemas.microsoft.com/office/powerpoint/2010/main" val="406054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5240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mutate()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58B9-E325-864B-9052-EC0BA849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following code creates a percent of the number of individuals in the population that are over age 65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use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mutate()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 to calculate this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variable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54982-1631-174E-936A-81DDF39A7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12" y="3581400"/>
            <a:ext cx="8077200" cy="1074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5766C1-1D48-EA43-800E-7863DDB1B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412" y="5029200"/>
            <a:ext cx="7188200" cy="1485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urved Left Arrow 5">
            <a:extLst>
              <a:ext uri="{FF2B5EF4-FFF2-40B4-BE49-F238E27FC236}">
                <a16:creationId xmlns:a16="http://schemas.microsoft.com/office/drawing/2014/main" id="{71FCA8AD-634E-1146-B484-D0079118F22B}"/>
              </a:ext>
            </a:extLst>
          </p:cNvPr>
          <p:cNvSpPr/>
          <p:nvPr/>
        </p:nvSpPr>
        <p:spPr>
          <a:xfrm>
            <a:off x="10056812" y="4038600"/>
            <a:ext cx="533400" cy="1752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4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if_else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with mutate()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is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version of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if_else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used inside the mutate() function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 as you do with the base 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ifelse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function, 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logical rule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first argument is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 set if the value is TRUE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second argument is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 set if the value is FALSE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455612" y="5257800"/>
            <a:ext cx="11506200" cy="1384995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mutate(gt.5.var =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if_else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&gt; 5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“Greater than 5”,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“Less than or equal to 5”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407971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case_when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with mutate()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case_when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is used in mutate instead of nesting multiple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if_else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 as you do with the base 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ifelse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function,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rule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the rule add 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then the value to use if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 is TRUE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Separate each rule and value with a comma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74612" y="5029200"/>
            <a:ext cx="11963400" cy="1569660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mutate(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high.med.low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case_when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&lt;  5 ~ “Low”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	  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&gt;= 5 &amp; value &lt;= 10 ~ “Medium”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	  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&gt; 10 ~ ”High”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Else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case_when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creating rules, if you need to designated all other values to a group, add a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 statement as shown below in orange</a:t>
            </a:r>
          </a:p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your ”else” value is NA, you will have to transform the NA value to the same data type as your other groups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74612" y="4419600"/>
            <a:ext cx="11963400" cy="1938992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mutate(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high.med.low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case_when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&lt;  5 ~ “Low”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	  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&gt;= 5 &amp; value &lt;= 10 ~ “Medium”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	  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&gt; 10 ~ ”High”,</a:t>
            </a:r>
          </a:p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  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 ~ </a:t>
            </a: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as.character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(NA))</a:t>
            </a:r>
            <a:endParaRPr 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5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012" y="2362200"/>
            <a:ext cx="6705600" cy="1371600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 Code Example</a:t>
            </a:r>
          </a:p>
        </p:txBody>
      </p:sp>
    </p:spTree>
    <p:extLst>
      <p:ext uri="{BB962C8B-B14F-4D97-AF65-F5344CB8AC3E}">
        <p14:creationId xmlns:p14="http://schemas.microsoft.com/office/powerpoint/2010/main" val="33406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0212" y="1981200"/>
            <a:ext cx="6629400" cy="2438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Grouped Summary Statistics</a:t>
            </a:r>
          </a:p>
        </p:txBody>
      </p:sp>
    </p:spTree>
    <p:extLst>
      <p:ext uri="{BB962C8B-B14F-4D97-AF65-F5344CB8AC3E}">
        <p14:creationId xmlns:p14="http://schemas.microsoft.com/office/powerpoint/2010/main" val="62837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Creating Grouped Summaries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7526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create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grouped summaries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easily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use the input data frame followed by a pipe %&gt;%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 with the variables you want to group by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another %&gt;% use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summarize()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 with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summary variable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only use functions that calculate one value for each 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150811" y="5257800"/>
            <a:ext cx="12038013" cy="1384995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grouping.variable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%&gt;%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summarize(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mean.of.groups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mean(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var.of.interest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na.rm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T))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3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Grouped Summary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58B9-E325-864B-9052-EC0BA849B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752600"/>
            <a:ext cx="9448800" cy="411480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Below the code is grouping by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unemp.hml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each group, we are finding the mean of pct_public_ins_19_to_64 and pct_public_ins_lt_19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96E34-3C25-AC4C-B46D-DC6D450E3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412" y="3429000"/>
            <a:ext cx="7747000" cy="1206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54056-4A32-CA43-BF45-A2899BD80A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94"/>
          <a:stretch/>
        </p:blipFill>
        <p:spPr>
          <a:xfrm>
            <a:off x="3427412" y="4876800"/>
            <a:ext cx="5346700" cy="1738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urved Left Arrow 5">
            <a:extLst>
              <a:ext uri="{FF2B5EF4-FFF2-40B4-BE49-F238E27FC236}">
                <a16:creationId xmlns:a16="http://schemas.microsoft.com/office/drawing/2014/main" id="{688852F0-9596-A84F-97E2-191235F83231}"/>
              </a:ext>
            </a:extLst>
          </p:cNvPr>
          <p:cNvSpPr/>
          <p:nvPr/>
        </p:nvSpPr>
        <p:spPr>
          <a:xfrm>
            <a:off x="10209212" y="3962400"/>
            <a:ext cx="685800" cy="1828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5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Retaining Variables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1828800"/>
            <a:ext cx="96774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and summarize() functions will only keep the summary statistics and the grouping variables in the final data frame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want to calculate grouped statistics and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retain all variables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use mutate() instead of summarize()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set the same summary value for all members of a group</a:t>
            </a:r>
          </a:p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Retains the structure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original data frame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531812" y="5029200"/>
            <a:ext cx="11125200" cy="1384995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 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grouping.variable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%&gt;%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mutate(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mean.of.groups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mean(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var.of.interest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na.rm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T)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67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0"/>
            <a:ext cx="9220201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with summarize() vs mutate()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8F33B2-D23A-7F4F-A044-3B0A817505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74"/>
          <a:stretch/>
        </p:blipFill>
        <p:spPr>
          <a:xfrm>
            <a:off x="379412" y="3124200"/>
            <a:ext cx="4965700" cy="1603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C0ABD3-80C1-6F4F-9DE2-396ECC55EC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877"/>
          <a:stretch/>
        </p:blipFill>
        <p:spPr>
          <a:xfrm>
            <a:off x="5637212" y="3124200"/>
            <a:ext cx="6134100" cy="26030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02F7DB-7926-9B42-BADC-A3D781F290E0}"/>
              </a:ext>
            </a:extLst>
          </p:cNvPr>
          <p:cNvSpPr txBox="1"/>
          <p:nvPr/>
        </p:nvSpPr>
        <p:spPr>
          <a:xfrm>
            <a:off x="531812" y="2286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with summarize()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C2DB2B-AB84-BC4E-B6D3-5FF12FAC81BF}"/>
              </a:ext>
            </a:extLst>
          </p:cNvPr>
          <p:cNvSpPr txBox="1"/>
          <p:nvPr/>
        </p:nvSpPr>
        <p:spPr>
          <a:xfrm>
            <a:off x="6780212" y="22860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with mutate()</a:t>
            </a:r>
          </a:p>
        </p:txBody>
      </p:sp>
    </p:spTree>
    <p:extLst>
      <p:ext uri="{BB962C8B-B14F-4D97-AF65-F5344CB8AC3E}">
        <p14:creationId xmlns:p14="http://schemas.microsoft.com/office/powerpoint/2010/main" val="298397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C601-BA8B-FA44-96E3-831FEC7A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612" y="1524000"/>
            <a:ext cx="6629400" cy="24384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Joins</a:t>
            </a:r>
          </a:p>
        </p:txBody>
      </p:sp>
    </p:spTree>
    <p:extLst>
      <p:ext uri="{BB962C8B-B14F-4D97-AF65-F5344CB8AC3E}">
        <p14:creationId xmlns:p14="http://schemas.microsoft.com/office/powerpoint/2010/main" val="300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Joining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828800"/>
            <a:ext cx="101346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package has separate functions for the different types of joins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Each join has different attributes shown on the next slide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specify the variables to join by using a by statement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default, the functions will join based on all variables with the same variable names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531812" y="5181600"/>
            <a:ext cx="11125200" cy="523220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inner_join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(dataframe1, dataframe2, by = c(“var1”, ”var2”))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Multiple Joins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828800"/>
            <a:ext cx="101346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perform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consecutive joins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easily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results from the first join are placed into the second join where you place the period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2208212" y="4267200"/>
            <a:ext cx="8382000" cy="954107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inner_join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(dataframe1, dataframe2) %&gt;%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full_join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(., dataframe3)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CB8DF1-426B-B44A-BD3F-08B813364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136333"/>
              </p:ext>
            </p:extLst>
          </p:nvPr>
        </p:nvGraphicFramePr>
        <p:xfrm>
          <a:off x="3139" y="1371600"/>
          <a:ext cx="12161520" cy="4134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165566839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4024188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75284966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20982987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7352209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58805106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1428538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28707405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22932581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108089056"/>
                    </a:ext>
                  </a:extLst>
                </a:gridCol>
              </a:tblGrid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Merge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All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All Rows in R &amp; Matching Rows in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All Rows in L &amp; Matching Rows in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Only Rows in Both R &amp;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Only Non-Matching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Duplicate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Removes Duplicate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All Columns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Keeps Only Columns in 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28699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inner_join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23814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full_join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95283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right_join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83252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left_join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38374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semi_join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52518"/>
                  </a:ext>
                </a:extLst>
              </a:tr>
              <a:tr h="49097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anti_join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766201"/>
                  </a:ext>
                </a:extLst>
              </a:tr>
            </a:tbl>
          </a:graphicData>
        </a:graphic>
      </p:graphicFrame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A0C9F40A-1999-D14D-B22B-017CD594F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2412" y="3048000"/>
            <a:ext cx="381000" cy="381000"/>
          </a:xfrm>
          <a:prstGeom prst="rect">
            <a:avLst/>
          </a:prstGeom>
        </p:spPr>
      </p:pic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ED7A4EBA-E4BF-034D-9607-2C427BA58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5412" y="3581400"/>
            <a:ext cx="381000" cy="381000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E5AC1F37-B76D-C447-A631-6EABFC657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5412" y="4572000"/>
            <a:ext cx="381000" cy="381000"/>
          </a:xfrm>
          <a:prstGeom prst="rect">
            <a:avLst/>
          </a:prstGeom>
        </p:spPr>
      </p:pic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907D8653-658E-7D4D-A0B4-82D6F5BD0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7012" y="4038600"/>
            <a:ext cx="381000" cy="381000"/>
          </a:xfrm>
          <a:prstGeom prst="rect">
            <a:avLst/>
          </a:prstGeom>
        </p:spPr>
      </p:pic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D907ECD2-8FF2-1440-BC42-7B860924B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8612" y="2590800"/>
            <a:ext cx="381000" cy="381000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5DFC476A-2831-0D41-A1D9-E6634ABC5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4012" y="5029200"/>
            <a:ext cx="381000" cy="381000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02E982F1-28C2-E542-BE63-6BDA0F320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9412" y="3124200"/>
            <a:ext cx="381000" cy="381000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315095A4-DD03-8A49-BFEF-700E0F81E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9412" y="3581400"/>
            <a:ext cx="381000" cy="381000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475E254C-0A6A-C24F-9364-8E1EA8250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9412" y="4114800"/>
            <a:ext cx="381000" cy="381000"/>
          </a:xfrm>
          <a:prstGeom prst="rect">
            <a:avLst/>
          </a:prstGeom>
        </p:spPr>
      </p:pic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id="{2425476C-61A7-334A-B67B-113A2E9FA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9412" y="2590800"/>
            <a:ext cx="381000" cy="381000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3638DAD4-445F-694A-80C8-5D0E5EAB9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612" y="3124200"/>
            <a:ext cx="381000" cy="381000"/>
          </a:xfrm>
          <a:prstGeom prst="rect">
            <a:avLst/>
          </a:prstGeom>
        </p:spPr>
      </p:pic>
      <p:pic>
        <p:nvPicPr>
          <p:cNvPr id="16" name="Graphic 15" descr="Checkmark">
            <a:extLst>
              <a:ext uri="{FF2B5EF4-FFF2-40B4-BE49-F238E27FC236}">
                <a16:creationId xmlns:a16="http://schemas.microsoft.com/office/drawing/2014/main" id="{0CE482C5-8428-CA4E-B91B-085245F2A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612" y="3581400"/>
            <a:ext cx="381000" cy="381000"/>
          </a:xfrm>
          <a:prstGeom prst="rect">
            <a:avLst/>
          </a:prstGeom>
        </p:spPr>
      </p:pic>
      <p:pic>
        <p:nvPicPr>
          <p:cNvPr id="17" name="Graphic 16" descr="Checkmark">
            <a:extLst>
              <a:ext uri="{FF2B5EF4-FFF2-40B4-BE49-F238E27FC236}">
                <a16:creationId xmlns:a16="http://schemas.microsoft.com/office/drawing/2014/main" id="{E93156C9-3A85-3E46-9C31-F0DEBB96E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612" y="4038600"/>
            <a:ext cx="381000" cy="381000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343CA7BF-74C9-1E40-B0ED-A533E6AD3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1612" y="2590800"/>
            <a:ext cx="381000" cy="381000"/>
          </a:xfrm>
          <a:prstGeom prst="rect">
            <a:avLst/>
          </a:prstGeom>
        </p:spPr>
      </p:pic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00D2C7A9-FFD5-8B4F-8055-E0FF21680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8612" y="4572000"/>
            <a:ext cx="381000" cy="381000"/>
          </a:xfrm>
          <a:prstGeom prst="rect">
            <a:avLst/>
          </a:prstGeom>
        </p:spPr>
      </p:pic>
      <p:pic>
        <p:nvPicPr>
          <p:cNvPr id="20" name="Graphic 19" descr="Checkmark">
            <a:extLst>
              <a:ext uri="{FF2B5EF4-FFF2-40B4-BE49-F238E27FC236}">
                <a16:creationId xmlns:a16="http://schemas.microsoft.com/office/drawing/2014/main" id="{2DB62900-3197-2848-A6AC-E8368CB9B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8612" y="5029200"/>
            <a:ext cx="381000" cy="381000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43995C62-F4ED-7E42-962D-60667EAD6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412" y="4572000"/>
            <a:ext cx="381000" cy="381000"/>
          </a:xfrm>
          <a:prstGeom prst="rect">
            <a:avLst/>
          </a:prstGeom>
        </p:spPr>
      </p:pic>
      <p:pic>
        <p:nvPicPr>
          <p:cNvPr id="22" name="Graphic 21" descr="Checkmark">
            <a:extLst>
              <a:ext uri="{FF2B5EF4-FFF2-40B4-BE49-F238E27FC236}">
                <a16:creationId xmlns:a16="http://schemas.microsoft.com/office/drawing/2014/main" id="{395B4510-376F-1D49-9D71-3FDB4B6FD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8412" y="50292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12" y="2362200"/>
            <a:ext cx="8077200" cy="1905000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Join Coding Example</a:t>
            </a:r>
          </a:p>
        </p:txBody>
      </p:sp>
    </p:spTree>
    <p:extLst>
      <p:ext uri="{BB962C8B-B14F-4D97-AF65-F5344CB8AC3E}">
        <p14:creationId xmlns:p14="http://schemas.microsoft.com/office/powerpoint/2010/main" val="116957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2202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distinct(.)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1C2977E-172B-2E48-9432-AB3BE7B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828800"/>
            <a:ext cx="101346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know you have duplicate rows in your data, chain distinct(.) to the end of your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dplyr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code to remove them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BF99E-303C-8546-8121-9EE36C9C8640}"/>
              </a:ext>
            </a:extLst>
          </p:cNvPr>
          <p:cNvSpPr txBox="1"/>
          <p:nvPr/>
        </p:nvSpPr>
        <p:spPr>
          <a:xfrm>
            <a:off x="4037012" y="3276600"/>
            <a:ext cx="4572000" cy="954107"/>
          </a:xfrm>
          <a:prstGeom prst="rect">
            <a:avLst/>
          </a:prstGeom>
          <a:solidFill>
            <a:srgbClr val="00133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no.dup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 </a:t>
            </a:r>
            <a:r>
              <a:rPr lang="en-US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duplicate.df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%&gt;%</a:t>
            </a:r>
          </a:p>
          <a:p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distinct(.) 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551EF-3D94-2E4E-83CD-475633657B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685" b="2222"/>
          <a:stretch/>
        </p:blipFill>
        <p:spPr>
          <a:xfrm>
            <a:off x="379412" y="4876800"/>
            <a:ext cx="2837921" cy="17384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5C17BD-BE4A-1A44-80E9-CE89DDB5F7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8"/>
          <a:stretch/>
        </p:blipFill>
        <p:spPr>
          <a:xfrm>
            <a:off x="8913812" y="5029200"/>
            <a:ext cx="2789944" cy="142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22BD74-E70A-EC43-83D4-8A1942E17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012" y="5410200"/>
            <a:ext cx="3327400" cy="622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D8002A-CDF7-C446-9C22-F7E84B1B8B15}"/>
              </a:ext>
            </a:extLst>
          </p:cNvPr>
          <p:cNvSpPr txBox="1"/>
          <p:nvPr/>
        </p:nvSpPr>
        <p:spPr>
          <a:xfrm>
            <a:off x="760412" y="42672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duplicate.df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164B6-5403-1040-A2B3-504CAD980E41}"/>
              </a:ext>
            </a:extLst>
          </p:cNvPr>
          <p:cNvSpPr txBox="1"/>
          <p:nvPr/>
        </p:nvSpPr>
        <p:spPr>
          <a:xfrm>
            <a:off x="9675812" y="4419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no.dup</a:t>
            </a:r>
            <a:endParaRPr lang="en-U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6758F1DA-783F-4D44-8ACD-BCF262DC2DB1}"/>
              </a:ext>
            </a:extLst>
          </p:cNvPr>
          <p:cNvSpPr/>
          <p:nvPr/>
        </p:nvSpPr>
        <p:spPr>
          <a:xfrm>
            <a:off x="3427412" y="5562600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4F8DAEB-EB8F-304E-88AC-B012E79EBB5F}"/>
              </a:ext>
            </a:extLst>
          </p:cNvPr>
          <p:cNvSpPr/>
          <p:nvPr/>
        </p:nvSpPr>
        <p:spPr>
          <a:xfrm>
            <a:off x="7923212" y="5562600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896CC-0249-9746-8D73-18A1BDA0BF90}"/>
              </a:ext>
            </a:extLst>
          </p:cNvPr>
          <p:cNvSpPr/>
          <p:nvPr/>
        </p:nvSpPr>
        <p:spPr>
          <a:xfrm>
            <a:off x="684212" y="6248400"/>
            <a:ext cx="25146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8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52900</TotalTime>
  <Words>1619</Words>
  <Application>Microsoft Macintosh PowerPoint</Application>
  <PresentationFormat>Custom</PresentationFormat>
  <Paragraphs>232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Corbel</vt:lpstr>
      <vt:lpstr>Digital Blue Tunnel 16x9</vt:lpstr>
      <vt:lpstr>Intermediate R Webinar</vt:lpstr>
      <vt:lpstr>File Location Link</vt:lpstr>
      <vt:lpstr>RStudio Cheat Sheets</vt:lpstr>
      <vt:lpstr>dplyr Package Basics</vt:lpstr>
      <vt:lpstr>What is dplyr?</vt:lpstr>
      <vt:lpstr>Why Use dplyr?</vt:lpstr>
      <vt:lpstr>Piping</vt:lpstr>
      <vt:lpstr>Piping</vt:lpstr>
      <vt:lpstr>Other Important Things to Know</vt:lpstr>
      <vt:lpstr>Piping: Basic Structure</vt:lpstr>
      <vt:lpstr>select() function</vt:lpstr>
      <vt:lpstr>select() Function</vt:lpstr>
      <vt:lpstr>select() Example</vt:lpstr>
      <vt:lpstr>More about select()</vt:lpstr>
      <vt:lpstr>select() Function Helpers</vt:lpstr>
      <vt:lpstr>select() with Helper Functions Example</vt:lpstr>
      <vt:lpstr>filter() function</vt:lpstr>
      <vt:lpstr>The filter() Function</vt:lpstr>
      <vt:lpstr>More about filter()</vt:lpstr>
      <vt:lpstr>filter() Example</vt:lpstr>
      <vt:lpstr>arrange() function</vt:lpstr>
      <vt:lpstr>arrange() Function</vt:lpstr>
      <vt:lpstr>arrange() Example</vt:lpstr>
      <vt:lpstr>Chaining dplyr Code</vt:lpstr>
      <vt:lpstr>Chaining dplyr Functions</vt:lpstr>
      <vt:lpstr>Chaining Functions Example</vt:lpstr>
      <vt:lpstr>mutate() function</vt:lpstr>
      <vt:lpstr>mutate() Function</vt:lpstr>
      <vt:lpstr>mutate() Example</vt:lpstr>
      <vt:lpstr>Using if_else() with mutate()</vt:lpstr>
      <vt:lpstr>Using case_when() with mutate()</vt:lpstr>
      <vt:lpstr>Else with case_when()</vt:lpstr>
      <vt:lpstr>R Code Example</vt:lpstr>
      <vt:lpstr>Grouped Summary Statistics</vt:lpstr>
      <vt:lpstr>Creating Grouped Summaries</vt:lpstr>
      <vt:lpstr>Grouped Summary Example</vt:lpstr>
      <vt:lpstr>Retaining Variables with group_by()</vt:lpstr>
      <vt:lpstr>group_by() with summarize() vs mutate()</vt:lpstr>
      <vt:lpstr>dplyr Joins</vt:lpstr>
      <vt:lpstr>Joining with dplyr</vt:lpstr>
      <vt:lpstr>Multiple Joins in dplyr</vt:lpstr>
      <vt:lpstr>PowerPoint Presentation</vt:lpstr>
      <vt:lpstr>Join Coding Example</vt:lpstr>
      <vt:lpstr>distinct(.)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200</cp:revision>
  <dcterms:created xsi:type="dcterms:W3CDTF">2019-05-13T01:47:15Z</dcterms:created>
  <dcterms:modified xsi:type="dcterms:W3CDTF">2019-09-19T03:03:55Z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